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59" r:id="rId1"/>
  </p:sldMasterIdLst>
  <p:notesMasterIdLst>
    <p:notesMasterId r:id="rId67"/>
  </p:notesMasterIdLst>
  <p:sldIdLst>
    <p:sldId id="400" r:id="rId2"/>
    <p:sldId id="256" r:id="rId3"/>
    <p:sldId id="257" r:id="rId4"/>
    <p:sldId id="258" r:id="rId5"/>
    <p:sldId id="283" r:id="rId6"/>
    <p:sldId id="415" r:id="rId7"/>
    <p:sldId id="284" r:id="rId8"/>
    <p:sldId id="367" r:id="rId9"/>
    <p:sldId id="366" r:id="rId10"/>
    <p:sldId id="416" r:id="rId11"/>
    <p:sldId id="369" r:id="rId12"/>
    <p:sldId id="399" r:id="rId13"/>
    <p:sldId id="417" r:id="rId14"/>
    <p:sldId id="418" r:id="rId15"/>
    <p:sldId id="421" r:id="rId16"/>
    <p:sldId id="432" r:id="rId17"/>
    <p:sldId id="422" r:id="rId18"/>
    <p:sldId id="372" r:id="rId19"/>
    <p:sldId id="373" r:id="rId20"/>
    <p:sldId id="433" r:id="rId21"/>
    <p:sldId id="423" r:id="rId22"/>
    <p:sldId id="376" r:id="rId23"/>
    <p:sldId id="375" r:id="rId24"/>
    <p:sldId id="439" r:id="rId25"/>
    <p:sldId id="434" r:id="rId26"/>
    <p:sldId id="424" r:id="rId27"/>
    <p:sldId id="379" r:id="rId28"/>
    <p:sldId id="380" r:id="rId29"/>
    <p:sldId id="407" r:id="rId30"/>
    <p:sldId id="395" r:id="rId31"/>
    <p:sldId id="435" r:id="rId32"/>
    <p:sldId id="404" r:id="rId33"/>
    <p:sldId id="382" r:id="rId34"/>
    <p:sldId id="337" r:id="rId35"/>
    <p:sldId id="396" r:id="rId36"/>
    <p:sldId id="437" r:id="rId37"/>
    <p:sldId id="438" r:id="rId38"/>
    <p:sldId id="383" r:id="rId39"/>
    <p:sldId id="368" r:id="rId40"/>
    <p:sldId id="431" r:id="rId41"/>
    <p:sldId id="425" r:id="rId42"/>
    <p:sldId id="381" r:id="rId43"/>
    <p:sldId id="397" r:id="rId44"/>
    <p:sldId id="430" r:id="rId45"/>
    <p:sldId id="489" r:id="rId46"/>
    <p:sldId id="490" r:id="rId47"/>
    <p:sldId id="426" r:id="rId48"/>
    <p:sldId id="398" r:id="rId49"/>
    <p:sldId id="384" r:id="rId50"/>
    <p:sldId id="386" r:id="rId51"/>
    <p:sldId id="271" r:id="rId52"/>
    <p:sldId id="427" r:id="rId53"/>
    <p:sldId id="385" r:id="rId54"/>
    <p:sldId id="428" r:id="rId55"/>
    <p:sldId id="387" r:id="rId56"/>
    <p:sldId id="390" r:id="rId57"/>
    <p:sldId id="392" r:id="rId58"/>
    <p:sldId id="393" r:id="rId59"/>
    <p:sldId id="394" r:id="rId60"/>
    <p:sldId id="429" r:id="rId61"/>
    <p:sldId id="391" r:id="rId62"/>
    <p:sldId id="328" r:id="rId63"/>
    <p:sldId id="440" r:id="rId64"/>
    <p:sldId id="486" r:id="rId65"/>
    <p:sldId id="389" r:id="rId6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E06"/>
    <a:srgbClr val="D8ACB2"/>
    <a:srgbClr val="D800D5"/>
    <a:srgbClr val="DDFFCF"/>
    <a:srgbClr val="37D802"/>
    <a:srgbClr val="FFEBFB"/>
    <a:srgbClr val="FCFFD7"/>
    <a:srgbClr val="D8D000"/>
    <a:srgbClr val="FFD9F9"/>
    <a:srgbClr val="D805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12C5B1-F6E8-4411-8550-5E02F95A8D82}" v="51" dt="2024-06-18T16:29:47.974"/>
  </p1510:revLst>
</p1510:revInfo>
</file>

<file path=ppt/tableStyles.xml><?xml version="1.0" encoding="utf-8"?>
<a:tblStyleLst xmlns:a="http://schemas.openxmlformats.org/drawingml/2006/main" def="{6F0DAA63-8596-4053-8DB0-2751C207C516}">
  <a:tblStyle styleId="{6F0DAA63-8596-4053-8DB0-2751C207C516}"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0" autoAdjust="0"/>
    <p:restoredTop sz="60255" autoAdjust="0"/>
  </p:normalViewPr>
  <p:slideViewPr>
    <p:cSldViewPr snapToGrid="0" snapToObjects="1">
      <p:cViewPr varScale="1">
        <p:scale>
          <a:sx n="68" d="100"/>
          <a:sy n="68" d="100"/>
        </p:scale>
        <p:origin x="751" y="38"/>
      </p:cViewPr>
      <p:guideLst/>
    </p:cSldViewPr>
  </p:slideViewPr>
  <p:outlineViewPr>
    <p:cViewPr>
      <p:scale>
        <a:sx n="33" d="100"/>
        <a:sy n="33" d="100"/>
      </p:scale>
      <p:origin x="0" y="-1244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aq Shaikh" userId="08e6d7ae-2ce8-4036-80d2-4d5dfa185996" providerId="ADAL" clId="{A17F9974-DF10-40E0-8D9F-AA8AF96819C9}"/>
    <pc:docChg chg="undo custSel addSld delSld modSld">
      <pc:chgData name="Taaq Shaikh" userId="08e6d7ae-2ce8-4036-80d2-4d5dfa185996" providerId="ADAL" clId="{A17F9974-DF10-40E0-8D9F-AA8AF96819C9}" dt="2024-01-17T18:38:40.860" v="2" actId="680"/>
      <pc:docMkLst>
        <pc:docMk/>
      </pc:docMkLst>
      <pc:sldChg chg="modNotesTx">
        <pc:chgData name="Taaq Shaikh" userId="08e6d7ae-2ce8-4036-80d2-4d5dfa185996" providerId="ADAL" clId="{A17F9974-DF10-40E0-8D9F-AA8AF96819C9}" dt="2024-01-17T14:36:29.677" v="0" actId="20577"/>
        <pc:sldMkLst>
          <pc:docMk/>
          <pc:sldMk cId="0" sldId="256"/>
        </pc:sldMkLst>
      </pc:sldChg>
      <pc:sldChg chg="new del">
        <pc:chgData name="Taaq Shaikh" userId="08e6d7ae-2ce8-4036-80d2-4d5dfa185996" providerId="ADAL" clId="{A17F9974-DF10-40E0-8D9F-AA8AF96819C9}" dt="2024-01-17T18:38:40.860" v="2" actId="680"/>
        <pc:sldMkLst>
          <pc:docMk/>
          <pc:sldMk cId="3148150477" sldId="440"/>
        </pc:sldMkLst>
      </pc:sldChg>
    </pc:docChg>
  </pc:docChgLst>
  <pc:docChgLst>
    <pc:chgData name="Mike Lewis" userId="S::michael.lewis@qsrsoft.com::f7065706-395d-4908-8c83-cedee9b1730f" providerId="AD" clId="Web-{BCB59DCB-B570-4E45-9D73-E67786B05C8F}"/>
    <pc:docChg chg="modSld">
      <pc:chgData name="Mike Lewis" userId="S::michael.lewis@qsrsoft.com::f7065706-395d-4908-8c83-cedee9b1730f" providerId="AD" clId="Web-{BCB59DCB-B570-4E45-9D73-E67786B05C8F}" dt="2024-06-19T16:50:54.523" v="24" actId="20577"/>
      <pc:docMkLst>
        <pc:docMk/>
      </pc:docMkLst>
      <pc:sldChg chg="modSp">
        <pc:chgData name="Mike Lewis" userId="S::michael.lewis@qsrsoft.com::f7065706-395d-4908-8c83-cedee9b1730f" providerId="AD" clId="Web-{BCB59DCB-B570-4E45-9D73-E67786B05C8F}" dt="2024-06-19T16:50:54.523" v="24" actId="20577"/>
        <pc:sldMkLst>
          <pc:docMk/>
          <pc:sldMk cId="2093576930" sldId="400"/>
        </pc:sldMkLst>
        <pc:spChg chg="mod">
          <ac:chgData name="Mike Lewis" userId="S::michael.lewis@qsrsoft.com::f7065706-395d-4908-8c83-cedee9b1730f" providerId="AD" clId="Web-{BCB59DCB-B570-4E45-9D73-E67786B05C8F}" dt="2024-06-19T16:50:54.523" v="24" actId="20577"/>
          <ac:spMkLst>
            <pc:docMk/>
            <pc:sldMk cId="2093576930" sldId="400"/>
            <ac:spMk id="2" creationId="{5C3DF51C-7539-FA4B-97D3-46DB864EDDBA}"/>
          </ac:spMkLst>
        </pc:spChg>
      </pc:sldChg>
    </pc:docChg>
  </pc:docChgLst>
  <pc:docChgLst>
    <pc:chgData name="Mike Lewis" userId="f7065706-395d-4908-8c83-cedee9b1730f" providerId="ADAL" clId="{0002CE38-9562-4E48-B14C-1E86DB8211EC}"/>
    <pc:docChg chg="custSel addSld delSld modSld">
      <pc:chgData name="Mike Lewis" userId="f7065706-395d-4908-8c83-cedee9b1730f" providerId="ADAL" clId="{0002CE38-9562-4E48-B14C-1E86DB8211EC}" dt="2024-01-22T21:23:39.574" v="367" actId="1076"/>
      <pc:docMkLst>
        <pc:docMk/>
      </pc:docMkLst>
      <pc:sldChg chg="modSp mod">
        <pc:chgData name="Mike Lewis" userId="f7065706-395d-4908-8c83-cedee9b1730f" providerId="ADAL" clId="{0002CE38-9562-4E48-B14C-1E86DB8211EC}" dt="2024-01-16T20:46:24.148" v="356" actId="20577"/>
        <pc:sldMkLst>
          <pc:docMk/>
          <pc:sldMk cId="0" sldId="256"/>
        </pc:sldMkLst>
        <pc:spChg chg="mod">
          <ac:chgData name="Mike Lewis" userId="f7065706-395d-4908-8c83-cedee9b1730f" providerId="ADAL" clId="{0002CE38-9562-4E48-B14C-1E86DB8211EC}" dt="2024-01-16T20:46:24.148" v="356" actId="20577"/>
          <ac:spMkLst>
            <pc:docMk/>
            <pc:sldMk cId="0" sldId="256"/>
            <ac:spMk id="6" creationId="{AE1E011F-6C19-B640-BEBC-B852A77C961D}"/>
          </ac:spMkLst>
        </pc:spChg>
      </pc:sldChg>
      <pc:sldChg chg="del">
        <pc:chgData name="Mike Lewis" userId="f7065706-395d-4908-8c83-cedee9b1730f" providerId="ADAL" clId="{0002CE38-9562-4E48-B14C-1E86DB8211EC}" dt="2024-01-16T20:41:01.692" v="336" actId="47"/>
        <pc:sldMkLst>
          <pc:docMk/>
          <pc:sldMk cId="2952126089" sldId="359"/>
        </pc:sldMkLst>
      </pc:sldChg>
      <pc:sldChg chg="addSp delSp modSp mod">
        <pc:chgData name="Mike Lewis" userId="f7065706-395d-4908-8c83-cedee9b1730f" providerId="ADAL" clId="{0002CE38-9562-4E48-B14C-1E86DB8211EC}" dt="2024-01-16T18:31:23.282" v="6" actId="1076"/>
        <pc:sldMkLst>
          <pc:docMk/>
          <pc:sldMk cId="3664692005" sldId="375"/>
        </pc:sldMkLst>
        <pc:spChg chg="mod">
          <ac:chgData name="Mike Lewis" userId="f7065706-395d-4908-8c83-cedee9b1730f" providerId="ADAL" clId="{0002CE38-9562-4E48-B14C-1E86DB8211EC}" dt="2024-01-16T18:31:19.065" v="5" actId="688"/>
          <ac:spMkLst>
            <pc:docMk/>
            <pc:sldMk cId="3664692005" sldId="375"/>
            <ac:spMk id="10" creationId="{919F29AE-A87F-EB47-BD42-305A4BB68A36}"/>
          </ac:spMkLst>
        </pc:spChg>
        <pc:spChg chg="mod">
          <ac:chgData name="Mike Lewis" userId="f7065706-395d-4908-8c83-cedee9b1730f" providerId="ADAL" clId="{0002CE38-9562-4E48-B14C-1E86DB8211EC}" dt="2024-01-16T18:31:23.282" v="6" actId="1076"/>
          <ac:spMkLst>
            <pc:docMk/>
            <pc:sldMk cId="3664692005" sldId="375"/>
            <ac:spMk id="11" creationId="{B01B392A-14C6-6B48-8179-F79E0327EC6D}"/>
          </ac:spMkLst>
        </pc:spChg>
        <pc:picChg chg="del">
          <ac:chgData name="Mike Lewis" userId="f7065706-395d-4908-8c83-cedee9b1730f" providerId="ADAL" clId="{0002CE38-9562-4E48-B14C-1E86DB8211EC}" dt="2024-01-16T18:30:52.623" v="0" actId="478"/>
          <ac:picMkLst>
            <pc:docMk/>
            <pc:sldMk cId="3664692005" sldId="375"/>
            <ac:picMk id="7" creationId="{40F600B4-32E1-9743-8021-F69670A6719A}"/>
          </ac:picMkLst>
        </pc:picChg>
        <pc:picChg chg="add mod ord">
          <ac:chgData name="Mike Lewis" userId="f7065706-395d-4908-8c83-cedee9b1730f" providerId="ADAL" clId="{0002CE38-9562-4E48-B14C-1E86DB8211EC}" dt="2024-01-16T18:31:06.782" v="3" actId="1076"/>
          <ac:picMkLst>
            <pc:docMk/>
            <pc:sldMk cId="3664692005" sldId="375"/>
            <ac:picMk id="8" creationId="{E435FDD4-25C1-682A-51C2-50B252AC2CAA}"/>
          </ac:picMkLst>
        </pc:picChg>
      </pc:sldChg>
      <pc:sldChg chg="addSp delSp modSp mod">
        <pc:chgData name="Mike Lewis" userId="f7065706-395d-4908-8c83-cedee9b1730f" providerId="ADAL" clId="{0002CE38-9562-4E48-B14C-1E86DB8211EC}" dt="2024-01-16T18:41:15.346" v="328" actId="1076"/>
        <pc:sldMkLst>
          <pc:docMk/>
          <pc:sldMk cId="3445826378" sldId="380"/>
        </pc:sldMkLst>
        <pc:spChg chg="mod">
          <ac:chgData name="Mike Lewis" userId="f7065706-395d-4908-8c83-cedee9b1730f" providerId="ADAL" clId="{0002CE38-9562-4E48-B14C-1E86DB8211EC}" dt="2024-01-16T18:40:57.392" v="317" actId="1076"/>
          <ac:spMkLst>
            <pc:docMk/>
            <pc:sldMk cId="3445826378" sldId="380"/>
            <ac:spMk id="10" creationId="{919F29AE-A87F-EB47-BD42-305A4BB68A36}"/>
          </ac:spMkLst>
        </pc:spChg>
        <pc:spChg chg="mod">
          <ac:chgData name="Mike Lewis" userId="f7065706-395d-4908-8c83-cedee9b1730f" providerId="ADAL" clId="{0002CE38-9562-4E48-B14C-1E86DB8211EC}" dt="2024-01-16T18:41:15.346" v="328" actId="1076"/>
          <ac:spMkLst>
            <pc:docMk/>
            <pc:sldMk cId="3445826378" sldId="380"/>
            <ac:spMk id="11" creationId="{B01B392A-14C6-6B48-8179-F79E0327EC6D}"/>
          </ac:spMkLst>
        </pc:spChg>
        <pc:picChg chg="add mod ord">
          <ac:chgData name="Mike Lewis" userId="f7065706-395d-4908-8c83-cedee9b1730f" providerId="ADAL" clId="{0002CE38-9562-4E48-B14C-1E86DB8211EC}" dt="2024-01-16T18:40:53.282" v="316" actId="1076"/>
          <ac:picMkLst>
            <pc:docMk/>
            <pc:sldMk cId="3445826378" sldId="380"/>
            <ac:picMk id="7" creationId="{98CD729C-8A45-B49D-C362-E61BB257D502}"/>
          </ac:picMkLst>
        </pc:picChg>
        <pc:picChg chg="del">
          <ac:chgData name="Mike Lewis" userId="f7065706-395d-4908-8c83-cedee9b1730f" providerId="ADAL" clId="{0002CE38-9562-4E48-B14C-1E86DB8211EC}" dt="2024-01-16T18:40:38.747" v="313" actId="478"/>
          <ac:picMkLst>
            <pc:docMk/>
            <pc:sldMk cId="3445826378" sldId="380"/>
            <ac:picMk id="12" creationId="{B72D5F11-59F5-004C-BD13-B1D659D0DCF2}"/>
          </ac:picMkLst>
        </pc:picChg>
      </pc:sldChg>
      <pc:sldChg chg="modSp mod">
        <pc:chgData name="Mike Lewis" userId="f7065706-395d-4908-8c83-cedee9b1730f" providerId="ADAL" clId="{0002CE38-9562-4E48-B14C-1E86DB8211EC}" dt="2024-01-16T20:41:43.943" v="345" actId="20577"/>
        <pc:sldMkLst>
          <pc:docMk/>
          <pc:sldMk cId="1636361177" sldId="389"/>
        </pc:sldMkLst>
        <pc:spChg chg="mod">
          <ac:chgData name="Mike Lewis" userId="f7065706-395d-4908-8c83-cedee9b1730f" providerId="ADAL" clId="{0002CE38-9562-4E48-B14C-1E86DB8211EC}" dt="2024-01-16T20:41:43.943" v="345" actId="20577"/>
          <ac:spMkLst>
            <pc:docMk/>
            <pc:sldMk cId="1636361177" sldId="389"/>
            <ac:spMk id="2" creationId="{E9A6F2C5-CF9F-F142-B805-BB2A3ECCFE40}"/>
          </ac:spMkLst>
        </pc:spChg>
      </pc:sldChg>
      <pc:sldChg chg="addSp delSp modSp mod">
        <pc:chgData name="Mike Lewis" userId="f7065706-395d-4908-8c83-cedee9b1730f" providerId="ADAL" clId="{0002CE38-9562-4E48-B14C-1E86DB8211EC}" dt="2024-01-16T20:38:53.042" v="335" actId="1076"/>
        <pc:sldMkLst>
          <pc:docMk/>
          <pc:sldMk cId="798367181" sldId="395"/>
        </pc:sldMkLst>
        <pc:spChg chg="ord">
          <ac:chgData name="Mike Lewis" userId="f7065706-395d-4908-8c83-cedee9b1730f" providerId="ADAL" clId="{0002CE38-9562-4E48-B14C-1E86DB8211EC}" dt="2024-01-16T20:38:44.067" v="334" actId="166"/>
          <ac:spMkLst>
            <pc:docMk/>
            <pc:sldMk cId="798367181" sldId="395"/>
            <ac:spMk id="8" creationId="{26168829-9B21-7047-B027-C732AE27A48F}"/>
          </ac:spMkLst>
        </pc:spChg>
        <pc:spChg chg="del">
          <ac:chgData name="Mike Lewis" userId="f7065706-395d-4908-8c83-cedee9b1730f" providerId="ADAL" clId="{0002CE38-9562-4E48-B14C-1E86DB8211EC}" dt="2024-01-16T20:38:26.132" v="330" actId="478"/>
          <ac:spMkLst>
            <pc:docMk/>
            <pc:sldMk cId="798367181" sldId="395"/>
            <ac:spMk id="10" creationId="{919F29AE-A87F-EB47-BD42-305A4BB68A36}"/>
          </ac:spMkLst>
        </pc:spChg>
        <pc:spChg chg="del">
          <ac:chgData name="Mike Lewis" userId="f7065706-395d-4908-8c83-cedee9b1730f" providerId="ADAL" clId="{0002CE38-9562-4E48-B14C-1E86DB8211EC}" dt="2024-01-16T20:38:26.987" v="331" actId="478"/>
          <ac:spMkLst>
            <pc:docMk/>
            <pc:sldMk cId="798367181" sldId="395"/>
            <ac:spMk id="11" creationId="{B01B392A-14C6-6B48-8179-F79E0327EC6D}"/>
          </ac:spMkLst>
        </pc:spChg>
        <pc:picChg chg="del">
          <ac:chgData name="Mike Lewis" userId="f7065706-395d-4908-8c83-cedee9b1730f" providerId="ADAL" clId="{0002CE38-9562-4E48-B14C-1E86DB8211EC}" dt="2024-01-16T20:38:19.744" v="329" actId="478"/>
          <ac:picMkLst>
            <pc:docMk/>
            <pc:sldMk cId="798367181" sldId="395"/>
            <ac:picMk id="7" creationId="{8B2101F8-643A-094B-8341-8F4598107DF9}"/>
          </ac:picMkLst>
        </pc:picChg>
        <pc:picChg chg="add mod">
          <ac:chgData name="Mike Lewis" userId="f7065706-395d-4908-8c83-cedee9b1730f" providerId="ADAL" clId="{0002CE38-9562-4E48-B14C-1E86DB8211EC}" dt="2024-01-16T20:38:53.042" v="335" actId="1076"/>
          <ac:picMkLst>
            <pc:docMk/>
            <pc:sldMk cId="798367181" sldId="395"/>
            <ac:picMk id="9" creationId="{D32D2651-3FF7-F3F7-B074-F0B98BF7DC81}"/>
          </ac:picMkLst>
        </pc:picChg>
      </pc:sldChg>
      <pc:sldChg chg="modSp mod">
        <pc:chgData name="Mike Lewis" userId="f7065706-395d-4908-8c83-cedee9b1730f" providerId="ADAL" clId="{0002CE38-9562-4E48-B14C-1E86DB8211EC}" dt="2024-01-16T20:45:58.931" v="352" actId="20577"/>
        <pc:sldMkLst>
          <pc:docMk/>
          <pc:sldMk cId="2093576930" sldId="400"/>
        </pc:sldMkLst>
        <pc:spChg chg="mod">
          <ac:chgData name="Mike Lewis" userId="f7065706-395d-4908-8c83-cedee9b1730f" providerId="ADAL" clId="{0002CE38-9562-4E48-B14C-1E86DB8211EC}" dt="2024-01-16T20:45:58.931" v="352" actId="20577"/>
          <ac:spMkLst>
            <pc:docMk/>
            <pc:sldMk cId="2093576930" sldId="400"/>
            <ac:spMk id="2" creationId="{5C3DF51C-7539-FA4B-97D3-46DB864EDDBA}"/>
          </ac:spMkLst>
        </pc:spChg>
      </pc:sldChg>
      <pc:sldChg chg="addSp modSp mod">
        <pc:chgData name="Mike Lewis" userId="f7065706-395d-4908-8c83-cedee9b1730f" providerId="ADAL" clId="{0002CE38-9562-4E48-B14C-1E86DB8211EC}" dt="2024-01-22T21:23:39.574" v="367" actId="1076"/>
        <pc:sldMkLst>
          <pc:docMk/>
          <pc:sldMk cId="1032620868" sldId="407"/>
        </pc:sldMkLst>
        <pc:spChg chg="add mod">
          <ac:chgData name="Mike Lewis" userId="f7065706-395d-4908-8c83-cedee9b1730f" providerId="ADAL" clId="{0002CE38-9562-4E48-B14C-1E86DB8211EC}" dt="2024-01-22T21:23:30.031" v="365" actId="1582"/>
          <ac:spMkLst>
            <pc:docMk/>
            <pc:sldMk cId="1032620868" sldId="407"/>
            <ac:spMk id="8" creationId="{7FF2A32A-B7FF-F1CC-2C67-DDD5B3393FFE}"/>
          </ac:spMkLst>
        </pc:spChg>
        <pc:spChg chg="mod">
          <ac:chgData name="Mike Lewis" userId="f7065706-395d-4908-8c83-cedee9b1730f" providerId="ADAL" clId="{0002CE38-9562-4E48-B14C-1E86DB8211EC}" dt="2024-01-22T21:21:49.661" v="361" actId="1076"/>
          <ac:spMkLst>
            <pc:docMk/>
            <pc:sldMk cId="1032620868" sldId="407"/>
            <ac:spMk id="10" creationId="{919F29AE-A87F-EB47-BD42-305A4BB68A36}"/>
          </ac:spMkLst>
        </pc:spChg>
        <pc:spChg chg="add mod">
          <ac:chgData name="Mike Lewis" userId="f7065706-395d-4908-8c83-cedee9b1730f" providerId="ADAL" clId="{0002CE38-9562-4E48-B14C-1E86DB8211EC}" dt="2024-01-22T21:23:39.574" v="367" actId="1076"/>
          <ac:spMkLst>
            <pc:docMk/>
            <pc:sldMk cId="1032620868" sldId="407"/>
            <ac:spMk id="11" creationId="{62419BBF-4D78-DDBD-6CAB-9EBD6380400D}"/>
          </ac:spMkLst>
        </pc:spChg>
        <pc:picChg chg="add mod">
          <ac:chgData name="Mike Lewis" userId="f7065706-395d-4908-8c83-cedee9b1730f" providerId="ADAL" clId="{0002CE38-9562-4E48-B14C-1E86DB8211EC}" dt="2024-01-22T21:21:42.576" v="360" actId="14100"/>
          <ac:picMkLst>
            <pc:docMk/>
            <pc:sldMk cId="1032620868" sldId="407"/>
            <ac:picMk id="7" creationId="{46734B7D-41F4-1B00-84FF-46102D898AFE}"/>
          </ac:picMkLst>
        </pc:picChg>
        <pc:picChg chg="mod">
          <ac:chgData name="Mike Lewis" userId="f7065706-395d-4908-8c83-cedee9b1730f" providerId="ADAL" clId="{0002CE38-9562-4E48-B14C-1E86DB8211EC}" dt="2024-01-22T21:21:13.993" v="357" actId="1076"/>
          <ac:picMkLst>
            <pc:docMk/>
            <pc:sldMk cId="1032620868" sldId="407"/>
            <ac:picMk id="9" creationId="{A443551D-E537-F74F-9F63-4FAAEFFCD35E}"/>
          </ac:picMkLst>
        </pc:picChg>
      </pc:sldChg>
      <pc:sldChg chg="addSp delSp modSp add mod modNotesTx">
        <pc:chgData name="Mike Lewis" userId="f7065706-395d-4908-8c83-cedee9b1730f" providerId="ADAL" clId="{0002CE38-9562-4E48-B14C-1E86DB8211EC}" dt="2024-01-16T18:37:16.387" v="312" actId="20577"/>
        <pc:sldMkLst>
          <pc:docMk/>
          <pc:sldMk cId="718354850" sldId="439"/>
        </pc:sldMkLst>
        <pc:spChg chg="mod">
          <ac:chgData name="Mike Lewis" userId="f7065706-395d-4908-8c83-cedee9b1730f" providerId="ADAL" clId="{0002CE38-9562-4E48-B14C-1E86DB8211EC}" dt="2024-01-16T18:33:40.348" v="42" actId="20577"/>
          <ac:spMkLst>
            <pc:docMk/>
            <pc:sldMk cId="718354850" sldId="439"/>
            <ac:spMk id="2" creationId="{3E12E97C-C57A-0445-A831-E00CF36F3F0E}"/>
          </ac:spMkLst>
        </pc:spChg>
        <pc:spChg chg="del mod">
          <ac:chgData name="Mike Lewis" userId="f7065706-395d-4908-8c83-cedee9b1730f" providerId="ADAL" clId="{0002CE38-9562-4E48-B14C-1E86DB8211EC}" dt="2024-01-16T18:34:11.437" v="45" actId="478"/>
          <ac:spMkLst>
            <pc:docMk/>
            <pc:sldMk cId="718354850" sldId="439"/>
            <ac:spMk id="10" creationId="{919F29AE-A87F-EB47-BD42-305A4BB68A36}"/>
          </ac:spMkLst>
        </pc:spChg>
        <pc:spChg chg="mod">
          <ac:chgData name="Mike Lewis" userId="f7065706-395d-4908-8c83-cedee9b1730f" providerId="ADAL" clId="{0002CE38-9562-4E48-B14C-1E86DB8211EC}" dt="2024-01-16T18:35:16.968" v="55" actId="688"/>
          <ac:spMkLst>
            <pc:docMk/>
            <pc:sldMk cId="718354850" sldId="439"/>
            <ac:spMk id="11" creationId="{B01B392A-14C6-6B48-8179-F79E0327EC6D}"/>
          </ac:spMkLst>
        </pc:spChg>
        <pc:picChg chg="add del mod ord">
          <ac:chgData name="Mike Lewis" userId="f7065706-395d-4908-8c83-cedee9b1730f" providerId="ADAL" clId="{0002CE38-9562-4E48-B14C-1E86DB8211EC}" dt="2024-01-16T18:34:50.497" v="47" actId="478"/>
          <ac:picMkLst>
            <pc:docMk/>
            <pc:sldMk cId="718354850" sldId="439"/>
            <ac:picMk id="7" creationId="{0AB873A0-75AB-CCAE-9C33-806BB7AE5C04}"/>
          </ac:picMkLst>
        </pc:picChg>
        <pc:picChg chg="del">
          <ac:chgData name="Mike Lewis" userId="f7065706-395d-4908-8c83-cedee9b1730f" providerId="ADAL" clId="{0002CE38-9562-4E48-B14C-1E86DB8211EC}" dt="2024-01-16T18:33:18.729" v="8" actId="478"/>
          <ac:picMkLst>
            <pc:docMk/>
            <pc:sldMk cId="718354850" sldId="439"/>
            <ac:picMk id="8" creationId="{E435FDD4-25C1-682A-51C2-50B252AC2CAA}"/>
          </ac:picMkLst>
        </pc:picChg>
        <pc:picChg chg="add mod ord">
          <ac:chgData name="Mike Lewis" userId="f7065706-395d-4908-8c83-cedee9b1730f" providerId="ADAL" clId="{0002CE38-9562-4E48-B14C-1E86DB8211EC}" dt="2024-01-16T18:35:02.752" v="50" actId="1076"/>
          <ac:picMkLst>
            <pc:docMk/>
            <pc:sldMk cId="718354850" sldId="439"/>
            <ac:picMk id="12" creationId="{8187F672-8644-96B7-7897-B3CBCC7A694A}"/>
          </ac:picMkLst>
        </pc:picChg>
      </pc:sldChg>
      <pc:sldMasterChg chg="delSldLayout">
        <pc:chgData name="Mike Lewis" userId="f7065706-395d-4908-8c83-cedee9b1730f" providerId="ADAL" clId="{0002CE38-9562-4E48-B14C-1E86DB8211EC}" dt="2024-01-16T20:41:01.692" v="336" actId="47"/>
        <pc:sldMasterMkLst>
          <pc:docMk/>
          <pc:sldMasterMk cId="0" sldId="2147483659"/>
        </pc:sldMasterMkLst>
        <pc:sldLayoutChg chg="del">
          <pc:chgData name="Mike Lewis" userId="f7065706-395d-4908-8c83-cedee9b1730f" providerId="ADAL" clId="{0002CE38-9562-4E48-B14C-1E86DB8211EC}" dt="2024-01-16T20:41:01.692" v="336" actId="47"/>
          <pc:sldLayoutMkLst>
            <pc:docMk/>
            <pc:sldMasterMk cId="0" sldId="2147483659"/>
            <pc:sldLayoutMk cId="1020104071" sldId="2147483661"/>
          </pc:sldLayoutMkLst>
        </pc:sldLayoutChg>
      </pc:sldMasterChg>
    </pc:docChg>
  </pc:docChgLst>
  <pc:docChgLst>
    <pc:chgData name="Mike Lewis" userId="f7065706-395d-4908-8c83-cedee9b1730f" providerId="ADAL" clId="{1E12C5B1-F6E8-4411-8550-5E02F95A8D82}"/>
    <pc:docChg chg="undo custSel addSld delSld modSld sldOrd">
      <pc:chgData name="Mike Lewis" userId="f7065706-395d-4908-8c83-cedee9b1730f" providerId="ADAL" clId="{1E12C5B1-F6E8-4411-8550-5E02F95A8D82}" dt="2024-06-25T16:17:20.790" v="699" actId="20577"/>
      <pc:docMkLst>
        <pc:docMk/>
      </pc:docMkLst>
      <pc:sldChg chg="modSp mod modAnim">
        <pc:chgData name="Mike Lewis" userId="f7065706-395d-4908-8c83-cedee9b1730f" providerId="ADAL" clId="{1E12C5B1-F6E8-4411-8550-5E02F95A8D82}" dt="2024-04-02T17:24:55.112" v="41" actId="20577"/>
        <pc:sldMkLst>
          <pc:docMk/>
          <pc:sldMk cId="1728638242" sldId="271"/>
        </pc:sldMkLst>
        <pc:spChg chg="mod">
          <ac:chgData name="Mike Lewis" userId="f7065706-395d-4908-8c83-cedee9b1730f" providerId="ADAL" clId="{1E12C5B1-F6E8-4411-8550-5E02F95A8D82}" dt="2024-04-02T17:24:55.112" v="41" actId="20577"/>
          <ac:spMkLst>
            <pc:docMk/>
            <pc:sldMk cId="1728638242" sldId="271"/>
            <ac:spMk id="33795" creationId="{00000000-0000-0000-0000-000000000000}"/>
          </ac:spMkLst>
        </pc:spChg>
      </pc:sldChg>
      <pc:sldChg chg="addSp delSp modSp mod delAnim modAnim">
        <pc:chgData name="Mike Lewis" userId="f7065706-395d-4908-8c83-cedee9b1730f" providerId="ADAL" clId="{1E12C5B1-F6E8-4411-8550-5E02F95A8D82}" dt="2024-06-18T15:53:28.562" v="506"/>
        <pc:sldMkLst>
          <pc:docMk/>
          <pc:sldMk cId="726922939" sldId="283"/>
        </pc:sldMkLst>
        <pc:spChg chg="mod ord">
          <ac:chgData name="Mike Lewis" userId="f7065706-395d-4908-8c83-cedee9b1730f" providerId="ADAL" clId="{1E12C5B1-F6E8-4411-8550-5E02F95A8D82}" dt="2024-06-18T15:51:29.527" v="501" actId="1076"/>
          <ac:spMkLst>
            <pc:docMk/>
            <pc:sldMk cId="726922939" sldId="283"/>
            <ac:spMk id="5" creationId="{A3EB604C-FEB0-F24A-8F6C-98B4BCCADD12}"/>
          </ac:spMkLst>
        </pc:spChg>
        <pc:spChg chg="add mod">
          <ac:chgData name="Mike Lewis" userId="f7065706-395d-4908-8c83-cedee9b1730f" providerId="ADAL" clId="{1E12C5B1-F6E8-4411-8550-5E02F95A8D82}" dt="2024-06-18T15:52:20.225" v="505" actId="207"/>
          <ac:spMkLst>
            <pc:docMk/>
            <pc:sldMk cId="726922939" sldId="283"/>
            <ac:spMk id="6" creationId="{20F8FC25-6D0B-4B2F-AC67-09438BA62B69}"/>
          </ac:spMkLst>
        </pc:spChg>
        <pc:spChg chg="mod ord">
          <ac:chgData name="Mike Lewis" userId="f7065706-395d-4908-8c83-cedee9b1730f" providerId="ADAL" clId="{1E12C5B1-F6E8-4411-8550-5E02F95A8D82}" dt="2024-06-18T15:51:29.527" v="501" actId="1076"/>
          <ac:spMkLst>
            <pc:docMk/>
            <pc:sldMk cId="726922939" sldId="283"/>
            <ac:spMk id="10" creationId="{9FEB7799-E67E-814C-8537-E7A0E65F34FB}"/>
          </ac:spMkLst>
        </pc:spChg>
        <pc:spChg chg="mod ord">
          <ac:chgData name="Mike Lewis" userId="f7065706-395d-4908-8c83-cedee9b1730f" providerId="ADAL" clId="{1E12C5B1-F6E8-4411-8550-5E02F95A8D82}" dt="2024-06-18T15:51:29.527" v="501" actId="1076"/>
          <ac:spMkLst>
            <pc:docMk/>
            <pc:sldMk cId="726922939" sldId="283"/>
            <ac:spMk id="11" creationId="{8D8D9B51-7D0E-C048-95D6-AE77920F5662}"/>
          </ac:spMkLst>
        </pc:spChg>
        <pc:spChg chg="mod ord">
          <ac:chgData name="Mike Lewis" userId="f7065706-395d-4908-8c83-cedee9b1730f" providerId="ADAL" clId="{1E12C5B1-F6E8-4411-8550-5E02F95A8D82}" dt="2024-06-18T15:51:29.527" v="501" actId="1076"/>
          <ac:spMkLst>
            <pc:docMk/>
            <pc:sldMk cId="726922939" sldId="283"/>
            <ac:spMk id="12" creationId="{1E7F7DBC-5C05-E74D-A9C9-63788B16D6DE}"/>
          </ac:spMkLst>
        </pc:spChg>
        <pc:spChg chg="mod ord">
          <ac:chgData name="Mike Lewis" userId="f7065706-395d-4908-8c83-cedee9b1730f" providerId="ADAL" clId="{1E12C5B1-F6E8-4411-8550-5E02F95A8D82}" dt="2024-06-18T15:51:29.527" v="501" actId="1076"/>
          <ac:spMkLst>
            <pc:docMk/>
            <pc:sldMk cId="726922939" sldId="283"/>
            <ac:spMk id="13" creationId="{41285172-7344-2C41-9EA2-D30AF8068B26}"/>
          </ac:spMkLst>
        </pc:spChg>
        <pc:spChg chg="mod ord">
          <ac:chgData name="Mike Lewis" userId="f7065706-395d-4908-8c83-cedee9b1730f" providerId="ADAL" clId="{1E12C5B1-F6E8-4411-8550-5E02F95A8D82}" dt="2024-06-18T15:51:29.527" v="501" actId="1076"/>
          <ac:spMkLst>
            <pc:docMk/>
            <pc:sldMk cId="726922939" sldId="283"/>
            <ac:spMk id="14" creationId="{1925041B-2AAA-B147-B9FF-449CC3950855}"/>
          </ac:spMkLst>
        </pc:spChg>
        <pc:spChg chg="del mod ord">
          <ac:chgData name="Mike Lewis" userId="f7065706-395d-4908-8c83-cedee9b1730f" providerId="ADAL" clId="{1E12C5B1-F6E8-4411-8550-5E02F95A8D82}" dt="2024-06-18T15:51:32.684" v="502" actId="478"/>
          <ac:spMkLst>
            <pc:docMk/>
            <pc:sldMk cId="726922939" sldId="283"/>
            <ac:spMk id="15" creationId="{125B544F-7681-3843-92D1-F6E2163BCC0A}"/>
          </ac:spMkLst>
        </pc:spChg>
        <pc:picChg chg="add mod modCrop">
          <ac:chgData name="Mike Lewis" userId="f7065706-395d-4908-8c83-cedee9b1730f" providerId="ADAL" clId="{1E12C5B1-F6E8-4411-8550-5E02F95A8D82}" dt="2024-06-18T15:51:12.566" v="499" actId="1076"/>
          <ac:picMkLst>
            <pc:docMk/>
            <pc:sldMk cId="726922939" sldId="283"/>
            <ac:picMk id="4" creationId="{5041CD47-31DB-E340-F0EA-F0B9E27C15B2}"/>
          </ac:picMkLst>
        </pc:picChg>
        <pc:picChg chg="add del mod">
          <ac:chgData name="Mike Lewis" userId="f7065706-395d-4908-8c83-cedee9b1730f" providerId="ADAL" clId="{1E12C5B1-F6E8-4411-8550-5E02F95A8D82}" dt="2024-06-18T15:50:43.134" v="495" actId="478"/>
          <ac:picMkLst>
            <pc:docMk/>
            <pc:sldMk cId="726922939" sldId="283"/>
            <ac:picMk id="7" creationId="{4E6E9D0B-BA57-FE49-9BCD-C18BFC19CA52}"/>
          </ac:picMkLst>
        </pc:picChg>
      </pc:sldChg>
      <pc:sldChg chg="addSp delSp modSp mod">
        <pc:chgData name="Mike Lewis" userId="f7065706-395d-4908-8c83-cedee9b1730f" providerId="ADAL" clId="{1E12C5B1-F6E8-4411-8550-5E02F95A8D82}" dt="2024-06-18T15:58:16.710" v="517" actId="1076"/>
        <pc:sldMkLst>
          <pc:docMk/>
          <pc:sldMk cId="3664692005" sldId="375"/>
        </pc:sldMkLst>
        <pc:spChg chg="mod">
          <ac:chgData name="Mike Lewis" userId="f7065706-395d-4908-8c83-cedee9b1730f" providerId="ADAL" clId="{1E12C5B1-F6E8-4411-8550-5E02F95A8D82}" dt="2024-06-18T15:58:07.647" v="515" actId="1076"/>
          <ac:spMkLst>
            <pc:docMk/>
            <pc:sldMk cId="3664692005" sldId="375"/>
            <ac:spMk id="10" creationId="{919F29AE-A87F-EB47-BD42-305A4BB68A36}"/>
          </ac:spMkLst>
        </pc:spChg>
        <pc:spChg chg="mod">
          <ac:chgData name="Mike Lewis" userId="f7065706-395d-4908-8c83-cedee9b1730f" providerId="ADAL" clId="{1E12C5B1-F6E8-4411-8550-5E02F95A8D82}" dt="2024-06-18T15:58:16.710" v="517" actId="1076"/>
          <ac:spMkLst>
            <pc:docMk/>
            <pc:sldMk cId="3664692005" sldId="375"/>
            <ac:spMk id="11" creationId="{B01B392A-14C6-6B48-8179-F79E0327EC6D}"/>
          </ac:spMkLst>
        </pc:spChg>
        <pc:picChg chg="add mod ord">
          <ac:chgData name="Mike Lewis" userId="f7065706-395d-4908-8c83-cedee9b1730f" providerId="ADAL" clId="{1E12C5B1-F6E8-4411-8550-5E02F95A8D82}" dt="2024-06-18T15:57:54.398" v="514" actId="1076"/>
          <ac:picMkLst>
            <pc:docMk/>
            <pc:sldMk cId="3664692005" sldId="375"/>
            <ac:picMk id="7" creationId="{327AEA93-117E-FAC8-D7F1-88CB1DFC2129}"/>
          </ac:picMkLst>
        </pc:picChg>
        <pc:picChg chg="del">
          <ac:chgData name="Mike Lewis" userId="f7065706-395d-4908-8c83-cedee9b1730f" providerId="ADAL" clId="{1E12C5B1-F6E8-4411-8550-5E02F95A8D82}" dt="2024-06-18T15:57:10.855" v="510" actId="478"/>
          <ac:picMkLst>
            <pc:docMk/>
            <pc:sldMk cId="3664692005" sldId="375"/>
            <ac:picMk id="8" creationId="{E435FDD4-25C1-682A-51C2-50B252AC2CAA}"/>
          </ac:picMkLst>
        </pc:picChg>
      </pc:sldChg>
      <pc:sldChg chg="addSp delSp modSp mod">
        <pc:chgData name="Mike Lewis" userId="f7065706-395d-4908-8c83-cedee9b1730f" providerId="ADAL" clId="{1E12C5B1-F6E8-4411-8550-5E02F95A8D82}" dt="2024-06-18T16:00:34.558" v="528" actId="1076"/>
        <pc:sldMkLst>
          <pc:docMk/>
          <pc:sldMk cId="3445826378" sldId="380"/>
        </pc:sldMkLst>
        <pc:spChg chg="mod">
          <ac:chgData name="Mike Lewis" userId="f7065706-395d-4908-8c83-cedee9b1730f" providerId="ADAL" clId="{1E12C5B1-F6E8-4411-8550-5E02F95A8D82}" dt="2024-06-18T16:00:19.606" v="525" actId="1076"/>
          <ac:spMkLst>
            <pc:docMk/>
            <pc:sldMk cId="3445826378" sldId="380"/>
            <ac:spMk id="10" creationId="{919F29AE-A87F-EB47-BD42-305A4BB68A36}"/>
          </ac:spMkLst>
        </pc:spChg>
        <pc:spChg chg="mod">
          <ac:chgData name="Mike Lewis" userId="f7065706-395d-4908-8c83-cedee9b1730f" providerId="ADAL" clId="{1E12C5B1-F6E8-4411-8550-5E02F95A8D82}" dt="2024-06-18T16:00:34.558" v="528" actId="1076"/>
          <ac:spMkLst>
            <pc:docMk/>
            <pc:sldMk cId="3445826378" sldId="380"/>
            <ac:spMk id="11" creationId="{B01B392A-14C6-6B48-8179-F79E0327EC6D}"/>
          </ac:spMkLst>
        </pc:spChg>
        <pc:picChg chg="del">
          <ac:chgData name="Mike Lewis" userId="f7065706-395d-4908-8c83-cedee9b1730f" providerId="ADAL" clId="{1E12C5B1-F6E8-4411-8550-5E02F95A8D82}" dt="2024-06-18T15:59:52.726" v="519" actId="478"/>
          <ac:picMkLst>
            <pc:docMk/>
            <pc:sldMk cId="3445826378" sldId="380"/>
            <ac:picMk id="7" creationId="{98CD729C-8A45-B49D-C362-E61BB257D502}"/>
          </ac:picMkLst>
        </pc:picChg>
        <pc:picChg chg="add mod ord">
          <ac:chgData name="Mike Lewis" userId="f7065706-395d-4908-8c83-cedee9b1730f" providerId="ADAL" clId="{1E12C5B1-F6E8-4411-8550-5E02F95A8D82}" dt="2024-06-18T16:00:11.269" v="524" actId="14100"/>
          <ac:picMkLst>
            <pc:docMk/>
            <pc:sldMk cId="3445826378" sldId="380"/>
            <ac:picMk id="8" creationId="{6B271B0F-FFB2-ADBF-30C2-ED26096F7F61}"/>
          </ac:picMkLst>
        </pc:picChg>
      </pc:sldChg>
      <pc:sldChg chg="del">
        <pc:chgData name="Mike Lewis" userId="f7065706-395d-4908-8c83-cedee9b1730f" providerId="ADAL" clId="{1E12C5B1-F6E8-4411-8550-5E02F95A8D82}" dt="2024-06-18T16:18:15.170" v="620" actId="47"/>
        <pc:sldMkLst>
          <pc:docMk/>
          <pc:sldMk cId="3859654631" sldId="388"/>
        </pc:sldMkLst>
      </pc:sldChg>
      <pc:sldChg chg="modSp mod">
        <pc:chgData name="Mike Lewis" userId="f7065706-395d-4908-8c83-cedee9b1730f" providerId="ADAL" clId="{1E12C5B1-F6E8-4411-8550-5E02F95A8D82}" dt="2024-06-18T16:31:16.189" v="639" actId="14100"/>
        <pc:sldMkLst>
          <pc:docMk/>
          <pc:sldMk cId="2459542884" sldId="390"/>
        </pc:sldMkLst>
        <pc:spChg chg="mod">
          <ac:chgData name="Mike Lewis" userId="f7065706-395d-4908-8c83-cedee9b1730f" providerId="ADAL" clId="{1E12C5B1-F6E8-4411-8550-5E02F95A8D82}" dt="2024-06-18T16:31:16.189" v="639" actId="14100"/>
          <ac:spMkLst>
            <pc:docMk/>
            <pc:sldMk cId="2459542884" sldId="390"/>
            <ac:spMk id="2" creationId="{F91FD0F4-D341-F24F-B8DF-23208A04E7DC}"/>
          </ac:spMkLst>
        </pc:spChg>
      </pc:sldChg>
      <pc:sldChg chg="modSp mod">
        <pc:chgData name="Mike Lewis" userId="f7065706-395d-4908-8c83-cedee9b1730f" providerId="ADAL" clId="{1E12C5B1-F6E8-4411-8550-5E02F95A8D82}" dt="2024-06-18T16:31:23.494" v="640" actId="14100"/>
        <pc:sldMkLst>
          <pc:docMk/>
          <pc:sldMk cId="169504363" sldId="392"/>
        </pc:sldMkLst>
        <pc:spChg chg="mod">
          <ac:chgData name="Mike Lewis" userId="f7065706-395d-4908-8c83-cedee9b1730f" providerId="ADAL" clId="{1E12C5B1-F6E8-4411-8550-5E02F95A8D82}" dt="2024-06-18T16:31:23.494" v="640" actId="14100"/>
          <ac:spMkLst>
            <pc:docMk/>
            <pc:sldMk cId="169504363" sldId="392"/>
            <ac:spMk id="2" creationId="{D863F32A-07E5-B240-8A1C-17F7CD9DD783}"/>
          </ac:spMkLst>
        </pc:spChg>
      </pc:sldChg>
      <pc:sldChg chg="addSp delSp modSp mod">
        <pc:chgData name="Mike Lewis" userId="f7065706-395d-4908-8c83-cedee9b1730f" providerId="ADAL" clId="{1E12C5B1-F6E8-4411-8550-5E02F95A8D82}" dt="2024-06-18T16:03:34.078" v="549" actId="1076"/>
        <pc:sldMkLst>
          <pc:docMk/>
          <pc:sldMk cId="798367181" sldId="395"/>
        </pc:sldMkLst>
        <pc:spChg chg="mod">
          <ac:chgData name="Mike Lewis" userId="f7065706-395d-4908-8c83-cedee9b1730f" providerId="ADAL" clId="{1E12C5B1-F6E8-4411-8550-5E02F95A8D82}" dt="2024-06-18T16:03:03.461" v="545" actId="1076"/>
          <ac:spMkLst>
            <pc:docMk/>
            <pc:sldMk cId="798367181" sldId="395"/>
            <ac:spMk id="8" creationId="{26168829-9B21-7047-B027-C732AE27A48F}"/>
          </ac:spMkLst>
        </pc:spChg>
        <pc:spChg chg="add mod">
          <ac:chgData name="Mike Lewis" userId="f7065706-395d-4908-8c83-cedee9b1730f" providerId="ADAL" clId="{1E12C5B1-F6E8-4411-8550-5E02F95A8D82}" dt="2024-06-18T16:03:34.078" v="549" actId="1076"/>
          <ac:spMkLst>
            <pc:docMk/>
            <pc:sldMk cId="798367181" sldId="395"/>
            <ac:spMk id="10" creationId="{F4A109F3-FB0D-44FA-CB35-7B5BE3EF1895}"/>
          </ac:spMkLst>
        </pc:spChg>
        <pc:picChg chg="add mod ord">
          <ac:chgData name="Mike Lewis" userId="f7065706-395d-4908-8c83-cedee9b1730f" providerId="ADAL" clId="{1E12C5B1-F6E8-4411-8550-5E02F95A8D82}" dt="2024-06-18T16:02:02.693" v="534" actId="1076"/>
          <ac:picMkLst>
            <pc:docMk/>
            <pc:sldMk cId="798367181" sldId="395"/>
            <ac:picMk id="7" creationId="{25052A32-A6A0-1A7D-9322-0B1BB322E7BA}"/>
          </ac:picMkLst>
        </pc:picChg>
        <pc:picChg chg="del">
          <ac:chgData name="Mike Lewis" userId="f7065706-395d-4908-8c83-cedee9b1730f" providerId="ADAL" clId="{1E12C5B1-F6E8-4411-8550-5E02F95A8D82}" dt="2024-06-18T16:01:43.095" v="529" actId="478"/>
          <ac:picMkLst>
            <pc:docMk/>
            <pc:sldMk cId="798367181" sldId="395"/>
            <ac:picMk id="9" creationId="{D32D2651-3FF7-F3F7-B074-F0B98BF7DC81}"/>
          </ac:picMkLst>
        </pc:picChg>
      </pc:sldChg>
      <pc:sldChg chg="modSp mod">
        <pc:chgData name="Mike Lewis" userId="f7065706-395d-4908-8c83-cedee9b1730f" providerId="ADAL" clId="{1E12C5B1-F6E8-4411-8550-5E02F95A8D82}" dt="2024-06-25T16:17:20.790" v="699" actId="20577"/>
        <pc:sldMkLst>
          <pc:docMk/>
          <pc:sldMk cId="2093576930" sldId="400"/>
        </pc:sldMkLst>
        <pc:spChg chg="mod">
          <ac:chgData name="Mike Lewis" userId="f7065706-395d-4908-8c83-cedee9b1730f" providerId="ADAL" clId="{1E12C5B1-F6E8-4411-8550-5E02F95A8D82}" dt="2024-06-25T16:17:20.790" v="699" actId="20577"/>
          <ac:spMkLst>
            <pc:docMk/>
            <pc:sldMk cId="2093576930" sldId="400"/>
            <ac:spMk id="2" creationId="{5C3DF51C-7539-FA4B-97D3-46DB864EDDBA}"/>
          </ac:spMkLst>
        </pc:spChg>
      </pc:sldChg>
      <pc:sldChg chg="mod modShow">
        <pc:chgData name="Mike Lewis" userId="f7065706-395d-4908-8c83-cedee9b1730f" providerId="ADAL" clId="{1E12C5B1-F6E8-4411-8550-5E02F95A8D82}" dt="2024-06-18T15:54:46.979" v="507" actId="729"/>
        <pc:sldMkLst>
          <pc:docMk/>
          <pc:sldMk cId="2750607183" sldId="415"/>
        </pc:sldMkLst>
      </pc:sldChg>
      <pc:sldChg chg="mod modShow">
        <pc:chgData name="Mike Lewis" userId="f7065706-395d-4908-8c83-cedee9b1730f" providerId="ADAL" clId="{1E12C5B1-F6E8-4411-8550-5E02F95A8D82}" dt="2024-06-18T15:55:03.609" v="508" actId="729"/>
        <pc:sldMkLst>
          <pc:docMk/>
          <pc:sldMk cId="2292499432" sldId="416"/>
        </pc:sldMkLst>
      </pc:sldChg>
      <pc:sldChg chg="mod modShow">
        <pc:chgData name="Mike Lewis" userId="f7065706-395d-4908-8c83-cedee9b1730f" providerId="ADAL" clId="{1E12C5B1-F6E8-4411-8550-5E02F95A8D82}" dt="2024-06-18T15:56:08.767" v="509" actId="729"/>
        <pc:sldMkLst>
          <pc:docMk/>
          <pc:sldMk cId="72695191" sldId="423"/>
        </pc:sldMkLst>
      </pc:sldChg>
      <pc:sldChg chg="mod modShow">
        <pc:chgData name="Mike Lewis" userId="f7065706-395d-4908-8c83-cedee9b1730f" providerId="ADAL" clId="{1E12C5B1-F6E8-4411-8550-5E02F95A8D82}" dt="2024-06-18T15:58:43.232" v="518" actId="729"/>
        <pc:sldMkLst>
          <pc:docMk/>
          <pc:sldMk cId="4076125515" sldId="424"/>
        </pc:sldMkLst>
      </pc:sldChg>
      <pc:sldChg chg="addSp delSp modSp mod">
        <pc:chgData name="Mike Lewis" userId="f7065706-395d-4908-8c83-cedee9b1730f" providerId="ADAL" clId="{1E12C5B1-F6E8-4411-8550-5E02F95A8D82}" dt="2024-06-18T16:08:46.614" v="571" actId="1076"/>
        <pc:sldMkLst>
          <pc:docMk/>
          <pc:sldMk cId="227122432" sldId="430"/>
        </pc:sldMkLst>
        <pc:spChg chg="del">
          <ac:chgData name="Mike Lewis" userId="f7065706-395d-4908-8c83-cedee9b1730f" providerId="ADAL" clId="{1E12C5B1-F6E8-4411-8550-5E02F95A8D82}" dt="2024-06-18T16:08:18.152" v="567"/>
          <ac:spMkLst>
            <pc:docMk/>
            <pc:sldMk cId="227122432" sldId="430"/>
            <ac:spMk id="4" creationId="{CDAB3D61-8BB3-422C-B8FC-0D001D50B7EF}"/>
          </ac:spMkLst>
        </pc:spChg>
        <pc:spChg chg="mod">
          <ac:chgData name="Mike Lewis" userId="f7065706-395d-4908-8c83-cedee9b1730f" providerId="ADAL" clId="{1E12C5B1-F6E8-4411-8550-5E02F95A8D82}" dt="2024-06-18T16:07:53.248" v="564" actId="1076"/>
          <ac:spMkLst>
            <pc:docMk/>
            <pc:sldMk cId="227122432" sldId="430"/>
            <ac:spMk id="11" creationId="{D94A72DA-D5F8-317B-0FA9-3D03BE61FF45}"/>
          </ac:spMkLst>
        </pc:spChg>
        <pc:spChg chg="add mod">
          <ac:chgData name="Mike Lewis" userId="f7065706-395d-4908-8c83-cedee9b1730f" providerId="ADAL" clId="{1E12C5B1-F6E8-4411-8550-5E02F95A8D82}" dt="2024-06-18T16:08:05.501" v="566" actId="1076"/>
          <ac:spMkLst>
            <pc:docMk/>
            <pc:sldMk cId="227122432" sldId="430"/>
            <ac:spMk id="13" creationId="{33F019E0-BAE7-6550-A921-610FA05A88A9}"/>
          </ac:spMkLst>
        </pc:spChg>
        <pc:spChg chg="del">
          <ac:chgData name="Mike Lewis" userId="f7065706-395d-4908-8c83-cedee9b1730f" providerId="ADAL" clId="{1E12C5B1-F6E8-4411-8550-5E02F95A8D82}" dt="2024-06-18T16:06:33.438" v="550" actId="478"/>
          <ac:spMkLst>
            <pc:docMk/>
            <pc:sldMk cId="227122432" sldId="430"/>
            <ac:spMk id="15" creationId="{51976C5A-7E06-4131-B6DD-138F9F8BA514}"/>
          </ac:spMkLst>
        </pc:spChg>
        <pc:spChg chg="add mod">
          <ac:chgData name="Mike Lewis" userId="f7065706-395d-4908-8c83-cedee9b1730f" providerId="ADAL" clId="{1E12C5B1-F6E8-4411-8550-5E02F95A8D82}" dt="2024-06-18T16:07:49.861" v="563" actId="1076"/>
          <ac:spMkLst>
            <pc:docMk/>
            <pc:sldMk cId="227122432" sldId="430"/>
            <ac:spMk id="16" creationId="{C7911B86-8982-76D0-5DBA-E963F730B61D}"/>
          </ac:spMkLst>
        </pc:spChg>
        <pc:spChg chg="add mod">
          <ac:chgData name="Mike Lewis" userId="f7065706-395d-4908-8c83-cedee9b1730f" providerId="ADAL" clId="{1E12C5B1-F6E8-4411-8550-5E02F95A8D82}" dt="2024-06-18T16:08:46.614" v="571" actId="1076"/>
          <ac:spMkLst>
            <pc:docMk/>
            <pc:sldMk cId="227122432" sldId="430"/>
            <ac:spMk id="17" creationId="{E0CEA072-7751-D41C-A4A9-7D646C1770C4}"/>
          </ac:spMkLst>
        </pc:spChg>
        <pc:picChg chg="add mod">
          <ac:chgData name="Mike Lewis" userId="f7065706-395d-4908-8c83-cedee9b1730f" providerId="ADAL" clId="{1E12C5B1-F6E8-4411-8550-5E02F95A8D82}" dt="2024-06-18T16:07:16.734" v="557" actId="1076"/>
          <ac:picMkLst>
            <pc:docMk/>
            <pc:sldMk cId="227122432" sldId="430"/>
            <ac:picMk id="7" creationId="{0426A410-F754-6D38-4421-97AEE77D22CF}"/>
          </ac:picMkLst>
        </pc:picChg>
        <pc:picChg chg="mod">
          <ac:chgData name="Mike Lewis" userId="f7065706-395d-4908-8c83-cedee9b1730f" providerId="ADAL" clId="{1E12C5B1-F6E8-4411-8550-5E02F95A8D82}" dt="2024-06-18T16:07:07.238" v="555" actId="1076"/>
          <ac:picMkLst>
            <pc:docMk/>
            <pc:sldMk cId="227122432" sldId="430"/>
            <ac:picMk id="8" creationId="{483ED93E-21B1-469B-93F4-8CDDA9D44957}"/>
          </ac:picMkLst>
        </pc:picChg>
        <pc:picChg chg="del">
          <ac:chgData name="Mike Lewis" userId="f7065706-395d-4908-8c83-cedee9b1730f" providerId="ADAL" clId="{1E12C5B1-F6E8-4411-8550-5E02F95A8D82}" dt="2024-06-18T16:06:35.886" v="552" actId="478"/>
          <ac:picMkLst>
            <pc:docMk/>
            <pc:sldMk cId="227122432" sldId="430"/>
            <ac:picMk id="9" creationId="{5D65522B-0379-420F-E333-173F00024048}"/>
          </ac:picMkLst>
        </pc:picChg>
        <pc:picChg chg="mod">
          <ac:chgData name="Mike Lewis" userId="f7065706-395d-4908-8c83-cedee9b1730f" providerId="ADAL" clId="{1E12C5B1-F6E8-4411-8550-5E02F95A8D82}" dt="2024-06-18T16:07:07.238" v="555" actId="1076"/>
          <ac:picMkLst>
            <pc:docMk/>
            <pc:sldMk cId="227122432" sldId="430"/>
            <ac:picMk id="10" creationId="{694DFF75-0200-4298-A892-A57595D03DB8}"/>
          </ac:picMkLst>
        </pc:picChg>
        <pc:picChg chg="del">
          <ac:chgData name="Mike Lewis" userId="f7065706-395d-4908-8c83-cedee9b1730f" providerId="ADAL" clId="{1E12C5B1-F6E8-4411-8550-5E02F95A8D82}" dt="2024-06-18T16:06:34.766" v="551" actId="478"/>
          <ac:picMkLst>
            <pc:docMk/>
            <pc:sldMk cId="227122432" sldId="430"/>
            <ac:picMk id="12" creationId="{B84C5A08-1A2D-4F3D-8FB0-66F656C3FEE3}"/>
          </ac:picMkLst>
        </pc:picChg>
        <pc:picChg chg="add mod">
          <ac:chgData name="Mike Lewis" userId="f7065706-395d-4908-8c83-cedee9b1730f" providerId="ADAL" clId="{1E12C5B1-F6E8-4411-8550-5E02F95A8D82}" dt="2024-06-18T16:07:59.142" v="565" actId="167"/>
          <ac:picMkLst>
            <pc:docMk/>
            <pc:sldMk cId="227122432" sldId="430"/>
            <ac:picMk id="14" creationId="{EDBA06BE-8ADB-1A4F-ACC7-185D8EE6F419}"/>
          </ac:picMkLst>
        </pc:picChg>
      </pc:sldChg>
      <pc:sldChg chg="del">
        <pc:chgData name="Mike Lewis" userId="f7065706-395d-4908-8c83-cedee9b1730f" providerId="ADAL" clId="{1E12C5B1-F6E8-4411-8550-5E02F95A8D82}" dt="2024-06-18T16:13:38.477" v="594" actId="47"/>
        <pc:sldMkLst>
          <pc:docMk/>
          <pc:sldMk cId="1563861754" sldId="436"/>
        </pc:sldMkLst>
      </pc:sldChg>
      <pc:sldChg chg="modSp add mod">
        <pc:chgData name="Mike Lewis" userId="f7065706-395d-4908-8c83-cedee9b1730f" providerId="ADAL" clId="{1E12C5B1-F6E8-4411-8550-5E02F95A8D82}" dt="2024-06-18T16:27:58.986" v="630" actId="113"/>
        <pc:sldMkLst>
          <pc:docMk/>
          <pc:sldMk cId="1934441331" sldId="440"/>
        </pc:sldMkLst>
        <pc:spChg chg="mod">
          <ac:chgData name="Mike Lewis" userId="f7065706-395d-4908-8c83-cedee9b1730f" providerId="ADAL" clId="{1E12C5B1-F6E8-4411-8550-5E02F95A8D82}" dt="2024-04-16T15:51:12.813" v="70" actId="20577"/>
          <ac:spMkLst>
            <pc:docMk/>
            <pc:sldMk cId="1934441331" sldId="440"/>
            <ac:spMk id="202754" creationId="{473BAEAF-FFD9-4241-9C18-A9A971622D6A}"/>
          </ac:spMkLst>
        </pc:spChg>
        <pc:spChg chg="mod">
          <ac:chgData name="Mike Lewis" userId="f7065706-395d-4908-8c83-cedee9b1730f" providerId="ADAL" clId="{1E12C5B1-F6E8-4411-8550-5E02F95A8D82}" dt="2024-06-18T16:27:58.986" v="630" actId="113"/>
          <ac:spMkLst>
            <pc:docMk/>
            <pc:sldMk cId="1934441331" sldId="440"/>
            <ac:spMk id="202755" creationId="{3ECF473C-FA07-BE46-A728-29C6539EE0D4}"/>
          </ac:spMkLst>
        </pc:spChg>
      </pc:sldChg>
      <pc:sldChg chg="modSp add mod modClrScheme chgLayout">
        <pc:chgData name="Mike Lewis" userId="f7065706-395d-4908-8c83-cedee9b1730f" providerId="ADAL" clId="{1E12C5B1-F6E8-4411-8550-5E02F95A8D82}" dt="2024-06-18T16:30:55.613" v="637" actId="255"/>
        <pc:sldMkLst>
          <pc:docMk/>
          <pc:sldMk cId="3304533157" sldId="486"/>
        </pc:sldMkLst>
        <pc:spChg chg="mod ord">
          <ac:chgData name="Mike Lewis" userId="f7065706-395d-4908-8c83-cedee9b1730f" providerId="ADAL" clId="{1E12C5B1-F6E8-4411-8550-5E02F95A8D82}" dt="2024-06-18T16:30:55.613" v="637" actId="255"/>
          <ac:spMkLst>
            <pc:docMk/>
            <pc:sldMk cId="3304533157" sldId="486"/>
            <ac:spMk id="2" creationId="{0944EAA1-54A4-41A4-466B-EB2AF770F280}"/>
          </ac:spMkLst>
        </pc:spChg>
        <pc:spChg chg="mod ord">
          <ac:chgData name="Mike Lewis" userId="f7065706-395d-4908-8c83-cedee9b1730f" providerId="ADAL" clId="{1E12C5B1-F6E8-4411-8550-5E02F95A8D82}" dt="2024-06-18T16:29:54.971" v="633" actId="700"/>
          <ac:spMkLst>
            <pc:docMk/>
            <pc:sldMk cId="3304533157" sldId="486"/>
            <ac:spMk id="3" creationId="{CF4899CF-7D20-FA3B-D1CA-DE0783DA1DE4}"/>
          </ac:spMkLst>
        </pc:spChg>
      </pc:sldChg>
      <pc:sldChg chg="addSp delSp modSp add del mod ord modClrScheme chgLayout">
        <pc:chgData name="Mike Lewis" userId="f7065706-395d-4908-8c83-cedee9b1730f" providerId="ADAL" clId="{1E12C5B1-F6E8-4411-8550-5E02F95A8D82}" dt="2024-06-18T16:11:38.501" v="581" actId="1076"/>
        <pc:sldMkLst>
          <pc:docMk/>
          <pc:sldMk cId="3637442194" sldId="489"/>
        </pc:sldMkLst>
        <pc:spChg chg="mod ord">
          <ac:chgData name="Mike Lewis" userId="f7065706-395d-4908-8c83-cedee9b1730f" providerId="ADAL" clId="{1E12C5B1-F6E8-4411-8550-5E02F95A8D82}" dt="2024-06-18T16:09:50.044" v="575" actId="700"/>
          <ac:spMkLst>
            <pc:docMk/>
            <pc:sldMk cId="3637442194" sldId="489"/>
            <ac:spMk id="2" creationId="{B3AA4B59-CC64-363E-C668-72C72745B4A9}"/>
          </ac:spMkLst>
        </pc:spChg>
        <pc:spChg chg="add del mod ord">
          <ac:chgData name="Mike Lewis" userId="f7065706-395d-4908-8c83-cedee9b1730f" providerId="ADAL" clId="{1E12C5B1-F6E8-4411-8550-5E02F95A8D82}" dt="2024-06-18T16:10:38.231" v="578" actId="478"/>
          <ac:spMkLst>
            <pc:docMk/>
            <pc:sldMk cId="3637442194" sldId="489"/>
            <ac:spMk id="3" creationId="{ADF5B2DA-897C-BE02-2665-893661D36240}"/>
          </ac:spMkLst>
        </pc:spChg>
        <pc:picChg chg="add mod">
          <ac:chgData name="Mike Lewis" userId="f7065706-395d-4908-8c83-cedee9b1730f" providerId="ADAL" clId="{1E12C5B1-F6E8-4411-8550-5E02F95A8D82}" dt="2024-06-18T16:11:38.501" v="581" actId="1076"/>
          <ac:picMkLst>
            <pc:docMk/>
            <pc:sldMk cId="3637442194" sldId="489"/>
            <ac:picMk id="6" creationId="{2803212B-79CA-80EE-DC59-CB226BE3B906}"/>
          </ac:picMkLst>
        </pc:picChg>
      </pc:sldChg>
      <pc:sldChg chg="addSp delSp modSp add mod modClrScheme chgLayout modNotesTx">
        <pc:chgData name="Mike Lewis" userId="f7065706-395d-4908-8c83-cedee9b1730f" providerId="ADAL" clId="{1E12C5B1-F6E8-4411-8550-5E02F95A8D82}" dt="2024-06-18T16:18:11.945" v="619"/>
        <pc:sldMkLst>
          <pc:docMk/>
          <pc:sldMk cId="744030593" sldId="490"/>
        </pc:sldMkLst>
        <pc:spChg chg="add mod ord">
          <ac:chgData name="Mike Lewis" userId="f7065706-395d-4908-8c83-cedee9b1730f" providerId="ADAL" clId="{1E12C5B1-F6E8-4411-8550-5E02F95A8D82}" dt="2024-06-18T16:14:57.621" v="596" actId="700"/>
          <ac:spMkLst>
            <pc:docMk/>
            <pc:sldMk cId="744030593" sldId="490"/>
            <ac:spMk id="2" creationId="{517F0A8C-9E99-3338-0BE2-1996E6FDB0B1}"/>
          </ac:spMkLst>
        </pc:spChg>
        <pc:spChg chg="add del mod ord">
          <ac:chgData name="Mike Lewis" userId="f7065706-395d-4908-8c83-cedee9b1730f" providerId="ADAL" clId="{1E12C5B1-F6E8-4411-8550-5E02F95A8D82}" dt="2024-06-18T16:15:11.975" v="597" actId="478"/>
          <ac:spMkLst>
            <pc:docMk/>
            <pc:sldMk cId="744030593" sldId="490"/>
            <ac:spMk id="3" creationId="{130AE406-51EF-F504-4849-EE4C43B0ACEE}"/>
          </ac:spMkLst>
        </pc:spChg>
        <pc:spChg chg="add mod">
          <ac:chgData name="Mike Lewis" userId="f7065706-395d-4908-8c83-cedee9b1730f" providerId="ADAL" clId="{1E12C5B1-F6E8-4411-8550-5E02F95A8D82}" dt="2024-06-18T16:17:37.863" v="618" actId="688"/>
          <ac:spMkLst>
            <pc:docMk/>
            <pc:sldMk cId="744030593" sldId="490"/>
            <ac:spMk id="4" creationId="{313078C6-87EA-C89E-3050-95FD95E14D89}"/>
          </ac:spMkLst>
        </pc:spChg>
        <pc:spChg chg="mod">
          <ac:chgData name="Mike Lewis" userId="f7065706-395d-4908-8c83-cedee9b1730f" providerId="ADAL" clId="{1E12C5B1-F6E8-4411-8550-5E02F95A8D82}" dt="2024-06-18T16:15:41.230" v="601" actId="1076"/>
          <ac:spMkLst>
            <pc:docMk/>
            <pc:sldMk cId="744030593" sldId="490"/>
            <ac:spMk id="6" creationId="{0779250D-7739-80FD-1EDD-C51CEFB7E4DF}"/>
          </ac:spMkLst>
        </pc:spChg>
        <pc:spChg chg="mod">
          <ac:chgData name="Mike Lewis" userId="f7065706-395d-4908-8c83-cedee9b1730f" providerId="ADAL" clId="{1E12C5B1-F6E8-4411-8550-5E02F95A8D82}" dt="2024-06-18T16:15:31.502" v="599" actId="1076"/>
          <ac:spMkLst>
            <pc:docMk/>
            <pc:sldMk cId="744030593" sldId="490"/>
            <ac:spMk id="7" creationId="{2B546987-3699-F6F5-2E18-2659D4132598}"/>
          </ac:spMkLst>
        </pc:spChg>
        <pc:spChg chg="mod">
          <ac:chgData name="Mike Lewis" userId="f7065706-395d-4908-8c83-cedee9b1730f" providerId="ADAL" clId="{1E12C5B1-F6E8-4411-8550-5E02F95A8D82}" dt="2024-06-18T16:15:36.966" v="600" actId="1076"/>
          <ac:spMkLst>
            <pc:docMk/>
            <pc:sldMk cId="744030593" sldId="490"/>
            <ac:spMk id="10" creationId="{B59C4538-C150-BCDE-A198-BF51F2FBBCBB}"/>
          </ac:spMkLst>
        </pc:spChg>
        <pc:spChg chg="mod">
          <ac:chgData name="Mike Lewis" userId="f7065706-395d-4908-8c83-cedee9b1730f" providerId="ADAL" clId="{1E12C5B1-F6E8-4411-8550-5E02F95A8D82}" dt="2024-06-18T16:17:10.078" v="615" actId="1076"/>
          <ac:spMkLst>
            <pc:docMk/>
            <pc:sldMk cId="744030593" sldId="490"/>
            <ac:spMk id="11" creationId="{FAFCBA12-5656-AA8E-EB5A-57D2DB313DCD}"/>
          </ac:spMkLst>
        </pc:spChg>
        <pc:picChg chg="mod ord">
          <ac:chgData name="Mike Lewis" userId="f7065706-395d-4908-8c83-cedee9b1730f" providerId="ADAL" clId="{1E12C5B1-F6E8-4411-8550-5E02F95A8D82}" dt="2024-06-18T16:15:21.806" v="598" actId="1076"/>
          <ac:picMkLst>
            <pc:docMk/>
            <pc:sldMk cId="744030593" sldId="490"/>
            <ac:picMk id="5" creationId="{E17B10D9-99D5-C52F-E439-9CCDAA91E6B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90930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Perpetual inventory is the heart of this timing, It is always going on behind the scenes. If I open with 1,000 nuggets and I waste 12, then transfer 240 (10 bags), then get my truck with another 3,456 (4 cases) I should have 4,204 nuggets. </a:t>
            </a:r>
          </a:p>
          <a:p>
            <a:pPr marL="139700" indent="0">
              <a:buNone/>
            </a:pPr>
            <a:endParaRPr lang="en-US" dirty="0"/>
          </a:p>
        </p:txBody>
      </p:sp>
    </p:spTree>
    <p:extLst>
      <p:ext uri="{BB962C8B-B14F-4D97-AF65-F5344CB8AC3E}">
        <p14:creationId xmlns:p14="http://schemas.microsoft.com/office/powerpoint/2010/main" val="3516354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endParaRPr lang="en-US" dirty="0"/>
          </a:p>
          <a:p>
            <a:pPr marL="139700" indent="0">
              <a:buNone/>
            </a:pPr>
            <a:r>
              <a:rPr lang="en-US" dirty="0"/>
              <a:t>If I complete a nugget inventory at 10am, before I have any sales yet, that is what my inventory should be. Let’s say I inventoried 4,200 that would mean I was -4. </a:t>
            </a:r>
          </a:p>
          <a:p>
            <a:pPr marL="139700" indent="0">
              <a:buNone/>
            </a:pPr>
            <a:r>
              <a:rPr lang="en-US" dirty="0"/>
              <a:t>But what if I forgot to enter my waste and my transfer and my purchase. Then how do I explain my 4,200 nuggets. </a:t>
            </a:r>
            <a:endParaRPr lang="en-US" b="1" u="sng" dirty="0"/>
          </a:p>
          <a:p>
            <a:pPr marL="139700" indent="0">
              <a:buNone/>
            </a:pPr>
            <a:endParaRPr lang="en-US" dirty="0"/>
          </a:p>
        </p:txBody>
      </p:sp>
    </p:spTree>
    <p:extLst>
      <p:ext uri="{BB962C8B-B14F-4D97-AF65-F5344CB8AC3E}">
        <p14:creationId xmlns:p14="http://schemas.microsoft.com/office/powerpoint/2010/main" val="1131223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But what if I forgot to enter my waste and my transfer and my purchase. Then how do I explain my 4,200 nuggets. </a:t>
            </a:r>
            <a:endParaRPr lang="en-US" b="1" u="sng" dirty="0"/>
          </a:p>
          <a:p>
            <a:pPr marL="139700" indent="0">
              <a:buNone/>
            </a:pPr>
            <a:r>
              <a:rPr lang="en-US" b="1" u="sng" dirty="0"/>
              <a:t>{Instructor, CLICK for scenario change}</a:t>
            </a:r>
          </a:p>
          <a:p>
            <a:pPr marL="139700" indent="0">
              <a:buNone/>
            </a:pPr>
            <a:endParaRPr lang="en-US" dirty="0"/>
          </a:p>
          <a:p>
            <a:pPr marL="139700" indent="0">
              <a:buNone/>
            </a:pPr>
            <a:r>
              <a:rPr lang="en-US" dirty="0"/>
              <a:t>In that case I will be plus 3,200 nuggets since I started with 1,000 and now have 4,200, so they “grew” from no where in the restaurant.</a:t>
            </a:r>
          </a:p>
          <a:p>
            <a:pPr marL="139700" indent="0">
              <a:buNone/>
            </a:pPr>
            <a:endParaRPr lang="en-US" dirty="0"/>
          </a:p>
        </p:txBody>
      </p:sp>
    </p:spTree>
    <p:extLst>
      <p:ext uri="{BB962C8B-B14F-4D97-AF65-F5344CB8AC3E}">
        <p14:creationId xmlns:p14="http://schemas.microsoft.com/office/powerpoint/2010/main" val="521706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To fix the issue, I need to get my waste and transfers entered and approve my delivery, then take another inventory, even if it is the same number, 4,200 as before to correct the issue. Now that is a lot of work, lets plan for how we can keep this information up to date.</a:t>
            </a:r>
          </a:p>
          <a:p>
            <a:pPr marL="139700" indent="0">
              <a:buNone/>
            </a:pPr>
            <a:endParaRPr lang="en-US" dirty="0"/>
          </a:p>
          <a:p>
            <a:pPr marL="139700" indent="0">
              <a:buNone/>
            </a:pPr>
            <a:r>
              <a:rPr lang="en-US" dirty="0"/>
              <a:t>Lets talk about waste, transfers and purchases and how we can plan to accurately record those events.</a:t>
            </a:r>
          </a:p>
          <a:p>
            <a:pPr marL="139700" indent="0">
              <a:buNone/>
            </a:pPr>
            <a:endParaRPr lang="en-US" dirty="0"/>
          </a:p>
        </p:txBody>
      </p:sp>
    </p:spTree>
    <p:extLst>
      <p:ext uri="{BB962C8B-B14F-4D97-AF65-F5344CB8AC3E}">
        <p14:creationId xmlns:p14="http://schemas.microsoft.com/office/powerpoint/2010/main" val="2561520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Here is an example of perpetual inventory</a:t>
            </a:r>
          </a:p>
          <a:p>
            <a:pPr marL="139700" indent="0">
              <a:buNone/>
            </a:pPr>
            <a:r>
              <a:rPr lang="en-US" dirty="0"/>
              <a:t>This restaurant inventories 6 items, 3 times per day</a:t>
            </a:r>
          </a:p>
          <a:p>
            <a:pPr marL="139700" indent="0">
              <a:buNone/>
            </a:pPr>
            <a:r>
              <a:rPr lang="en-US" dirty="0"/>
              <a:t>However the closing manager forgot to approve the truck</a:t>
            </a:r>
          </a:p>
          <a:p>
            <a:pPr marL="139700" indent="0">
              <a:buNone/>
            </a:pPr>
            <a:r>
              <a:rPr lang="en-US" dirty="0"/>
              <a:t>FOB on Wednesday evening looked great, Thursday morning (after 6am) back to usual</a:t>
            </a:r>
          </a:p>
        </p:txBody>
      </p:sp>
    </p:spTree>
    <p:extLst>
      <p:ext uri="{BB962C8B-B14F-4D97-AF65-F5344CB8AC3E}">
        <p14:creationId xmlns:p14="http://schemas.microsoft.com/office/powerpoint/2010/main" val="92196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53070EA8-1A83-4747-986A-4F8BFCFA4D17}"/>
              </a:ext>
            </a:extLst>
          </p:cNvPr>
          <p:cNvSpPr>
            <a:spLocks noGrp="1" noRot="1" noChangeAspect="1" noChangeArrowheads="1" noTextEdit="1"/>
          </p:cNvSpPr>
          <p:nvPr>
            <p:ph type="sldImg"/>
          </p:nvPr>
        </p:nvSpPr>
        <p:spPr>
          <a:xfrm>
            <a:off x="393700" y="692150"/>
            <a:ext cx="6070600" cy="3416300"/>
          </a:xfrm>
          <a:ln/>
        </p:spPr>
      </p:sp>
      <p:sp>
        <p:nvSpPr>
          <p:cNvPr id="112643" name="Rectangle 3">
            <a:extLst>
              <a:ext uri="{FF2B5EF4-FFF2-40B4-BE49-F238E27FC236}">
                <a16:creationId xmlns:a16="http://schemas.microsoft.com/office/drawing/2014/main" id="{34CD5348-A501-084F-AD0D-2C039C1B29D1}"/>
              </a:ext>
            </a:extLst>
          </p:cNvPr>
          <p:cNvSpPr>
            <a:spLocks noGrp="1" noChangeArrowheads="1"/>
          </p:cNvSpPr>
          <p:nvPr>
            <p:ph type="body" idx="1"/>
          </p:nvPr>
        </p:nvSpPr>
        <p:spPr/>
        <p:txBody>
          <a:bodyPr/>
          <a:lstStyle/>
          <a:p>
            <a:pPr marL="139700" indent="0">
              <a:buNone/>
            </a:pPr>
            <a:r>
              <a:rPr lang="en-US" altLang="en-US" dirty="0"/>
              <a:t>Step 1. “Communicate Guidelines” (Targets). In order to fix a problem the manager must know what the “end” is. How much waste should I have as a shift manager, or at least per day.</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 should know what is a “normal” amount. If my raw waste target is 0.5% and I do about 10,000 per day then I should see about $50 or less in waste each day. </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en-US" u="sng" dirty="0"/>
              <a:t>Discuss</a:t>
            </a:r>
            <a:r>
              <a:rPr lang="en-US" altLang="en-US" dirty="0"/>
              <a:t> first accuracy step, “Floor Managers skills”.  No problem, food cost or otherwise, can be fixed without involvement “on the floor”. Now this is where we get into some of the daily routines that the managers must do every day.</a:t>
            </a:r>
          </a:p>
          <a:p>
            <a:pPr marL="139700" indent="0">
              <a:buNone/>
            </a:pPr>
            <a:r>
              <a:rPr lang="en-US" altLang="en-US" u="sng" dirty="0"/>
              <a:t>Question:</a:t>
            </a:r>
            <a:r>
              <a:rPr lang="en-US" altLang="en-US" dirty="0"/>
              <a:t> Do you have a tablet that the floor managers use for Food Safety or FRED training?</a:t>
            </a:r>
          </a:p>
          <a:p>
            <a:pPr marL="139700" indent="0">
              <a:buNone/>
            </a:pPr>
            <a:r>
              <a:rPr lang="en-US" altLang="en-US" u="sng" dirty="0"/>
              <a:t>Discuss</a:t>
            </a:r>
            <a:r>
              <a:rPr lang="en-US" altLang="en-US" dirty="0"/>
              <a:t>: That same tablet can be the tool the floor manager uses to record raw or completed waste. Just like you on your laptop they can access the raw &amp; completed waste screens while they are working on the floor during their shift</a:t>
            </a:r>
          </a:p>
          <a:p>
            <a:pPr marL="139700" indent="0">
              <a:buNone/>
            </a:pPr>
            <a:endParaRPr lang="en-US" altLang="en-US" dirty="0"/>
          </a:p>
          <a:p>
            <a:pPr marL="139700" indent="0">
              <a:buNone/>
            </a:pPr>
            <a:endParaRPr lang="en-US" altLang="en-US" dirty="0"/>
          </a:p>
        </p:txBody>
      </p:sp>
    </p:spTree>
    <p:extLst>
      <p:ext uri="{BB962C8B-B14F-4D97-AF65-F5344CB8AC3E}">
        <p14:creationId xmlns:p14="http://schemas.microsoft.com/office/powerpoint/2010/main" val="3283061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This is an example of the promo and waste screen. I open this and scan down the raw and completed columns looking for zero’s, I expect values here.</a:t>
            </a:r>
          </a:p>
          <a:p>
            <a:pPr marL="139700" indent="0">
              <a:buNone/>
            </a:pPr>
            <a:r>
              <a:rPr lang="en-US" u="sng" dirty="0"/>
              <a:t>Question</a:t>
            </a:r>
            <a:r>
              <a:rPr lang="en-US" dirty="0"/>
              <a:t> Is your value close to your daily target dollars?</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cap="none" dirty="0">
                <a:solidFill>
                  <a:srgbClr val="000000"/>
                </a:solidFill>
                <a:effectLst/>
                <a:latin typeface="Arial"/>
                <a:ea typeface="Arial"/>
                <a:cs typeface="Arial"/>
                <a:sym typeface="Arial"/>
              </a:rPr>
              <a:t>If waste is missing, you can add to current day and re-inventory those items again.</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cap="none" dirty="0">
                <a:solidFill>
                  <a:srgbClr val="000000"/>
                </a:solidFill>
                <a:effectLst/>
                <a:latin typeface="Arial"/>
                <a:cs typeface="Arial"/>
                <a:sym typeface="Arial"/>
              </a:rPr>
              <a:t>If I click on one day, I can see the entries and confirm if waste is being tracked by shift.</a:t>
            </a:r>
            <a:endParaRPr lang="en-US" dirty="0"/>
          </a:p>
          <a:p>
            <a:pPr marL="139700" indent="0">
              <a:buNone/>
            </a:pPr>
            <a:r>
              <a:rPr lang="en-US" altLang="en-US" dirty="0"/>
              <a:t>First let’s talk about how  the Inventory system works. For waste the system shows you a blank list of items when you access the screen. </a:t>
            </a:r>
          </a:p>
          <a:p>
            <a:pPr marL="139700" indent="0">
              <a:buNone/>
            </a:pPr>
            <a:r>
              <a:rPr lang="en-US" altLang="en-US" u="sng" dirty="0"/>
              <a:t>Question</a:t>
            </a:r>
            <a:r>
              <a:rPr lang="en-US" altLang="en-US" dirty="0"/>
              <a:t>: If I need to waste an item that is not on the list what do I do?</a:t>
            </a:r>
          </a:p>
          <a:p>
            <a:pPr marL="139700" indent="0">
              <a:buNone/>
            </a:pPr>
            <a:r>
              <a:rPr lang="en-US" altLang="en-US" u="sng" dirty="0"/>
              <a:t>Answer</a:t>
            </a:r>
            <a:r>
              <a:rPr lang="en-US" altLang="en-US" dirty="0"/>
              <a:t>: and type in the WRIN number or name to find the item and add to the list.</a:t>
            </a:r>
          </a:p>
          <a:p>
            <a:pPr marL="139700" indent="0">
              <a:buNone/>
            </a:pPr>
            <a:r>
              <a:rPr lang="en-US" altLang="en-US" u="sng" dirty="0"/>
              <a:t>Question</a:t>
            </a:r>
            <a:r>
              <a:rPr lang="en-US" altLang="en-US" dirty="0"/>
              <a:t>: Can more than one manager enter the raw waste?</a:t>
            </a:r>
          </a:p>
          <a:p>
            <a:pPr marL="139700" indent="0">
              <a:buNone/>
            </a:pPr>
            <a:r>
              <a:rPr lang="en-US" altLang="en-US" u="sng" dirty="0"/>
              <a:t>Answer</a:t>
            </a:r>
            <a:r>
              <a:rPr lang="en-US" altLang="en-US" dirty="0"/>
              <a:t>: Yes, and this is a big change as the system will automatically accumulate the waste for you.</a:t>
            </a:r>
          </a:p>
          <a:p>
            <a:pPr marL="139700" indent="0">
              <a:buNone/>
            </a:pPr>
            <a:r>
              <a:rPr lang="en-US" dirty="0"/>
              <a:t>As a supervisor, I’m reviewing this page for any zero’s or “low numbers” below the daily targets. I’m reviewing some entries to check for shift manager entries.</a:t>
            </a:r>
          </a:p>
        </p:txBody>
      </p:sp>
    </p:spTree>
    <p:extLst>
      <p:ext uri="{BB962C8B-B14F-4D97-AF65-F5344CB8AC3E}">
        <p14:creationId xmlns:p14="http://schemas.microsoft.com/office/powerpoint/2010/main" val="2750455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Where does waste come from on the floor?</a:t>
            </a:r>
          </a:p>
        </p:txBody>
      </p:sp>
    </p:spTree>
    <p:extLst>
      <p:ext uri="{BB962C8B-B14F-4D97-AF65-F5344CB8AC3E}">
        <p14:creationId xmlns:p14="http://schemas.microsoft.com/office/powerpoint/2010/main" val="1497596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en-US" dirty="0"/>
              <a:t>The next function is transfers-in, but we will group both transfers in and out  together.  The screen works like the the purchase screen.  After all, a transfer is the same as a purchase.</a:t>
            </a:r>
          </a:p>
          <a:p>
            <a:endParaRPr lang="en-US" altLang="en-US" dirty="0"/>
          </a:p>
          <a:p>
            <a:r>
              <a:rPr lang="en-US" altLang="en-US" u="sng" dirty="0"/>
              <a:t>Question</a:t>
            </a:r>
            <a:r>
              <a:rPr lang="en-US" altLang="en-US" dirty="0"/>
              <a:t>:  Who should be responsible for the entry of the transfer?</a:t>
            </a:r>
          </a:p>
          <a:p>
            <a:r>
              <a:rPr lang="en-US" altLang="en-US" u="sng" dirty="0"/>
              <a:t>Answer</a:t>
            </a:r>
            <a:r>
              <a:rPr lang="en-US" altLang="en-US" dirty="0"/>
              <a:t>: Once again you want to set the stage for a standard.  Most of the time it should be the manager who received or gave-up the product.</a:t>
            </a:r>
          </a:p>
          <a:p>
            <a:r>
              <a:rPr lang="en-US" altLang="en-US" u="sng" dirty="0"/>
              <a:t>Question</a:t>
            </a:r>
            <a:r>
              <a:rPr lang="en-US" altLang="en-US" dirty="0"/>
              <a:t>: Do I have to enter a transfer in for any transfer out that I did? What about &lt;Deleting&gt; the transfer? (reject)</a:t>
            </a:r>
          </a:p>
          <a:p>
            <a:r>
              <a:rPr lang="en-US" altLang="en-US" u="sng" dirty="0"/>
              <a:t>Answer</a:t>
            </a:r>
            <a:r>
              <a:rPr lang="en-US" altLang="en-US" dirty="0"/>
              <a:t>: In the ISP world, each time that you delete a transfer you are creating both stat-loss and or unexplained difference. </a:t>
            </a:r>
            <a:r>
              <a:rPr lang="en-US" sz="1100" b="0" i="0" u="none" strike="noStrike" cap="none" dirty="0">
                <a:solidFill>
                  <a:srgbClr val="000000"/>
                </a:solidFill>
                <a:effectLst/>
                <a:latin typeface="Arial"/>
                <a:ea typeface="Arial"/>
                <a:cs typeface="Arial"/>
                <a:sym typeface="Arial"/>
              </a:rPr>
              <a:t>Use “Transfers” screen to validate no missing entries for the month</a:t>
            </a:r>
          </a:p>
          <a:p>
            <a:pPr lvl="0"/>
            <a:r>
              <a:rPr lang="en-US" sz="1100" b="0" i="0" u="none" strike="noStrike" cap="none" dirty="0">
                <a:solidFill>
                  <a:srgbClr val="000000"/>
                </a:solidFill>
                <a:effectLst/>
                <a:latin typeface="Arial"/>
                <a:ea typeface="Arial"/>
                <a:cs typeface="Arial"/>
                <a:sym typeface="Arial"/>
              </a:rPr>
              <a:t>Create accountability for “Out Restaurant” Shift Manager to create transfer at that time</a:t>
            </a:r>
          </a:p>
          <a:p>
            <a:pPr lvl="0"/>
            <a:r>
              <a:rPr lang="en-US" sz="1100" b="0" i="0" u="none" strike="noStrike" cap="none" dirty="0">
                <a:solidFill>
                  <a:srgbClr val="000000"/>
                </a:solidFill>
                <a:effectLst/>
                <a:latin typeface="Arial"/>
                <a:ea typeface="Arial"/>
                <a:cs typeface="Arial"/>
                <a:sym typeface="Arial"/>
              </a:rPr>
              <a:t>Create accountability for “In Restaurant” Shift Manager to approve transfer at that time</a:t>
            </a:r>
          </a:p>
          <a:p>
            <a:pPr lvl="0"/>
            <a:r>
              <a:rPr lang="en-US" sz="1100" b="0" i="0" u="none" strike="noStrike" cap="none" dirty="0">
                <a:solidFill>
                  <a:srgbClr val="000000"/>
                </a:solidFill>
                <a:effectLst/>
                <a:latin typeface="Arial"/>
                <a:ea typeface="Arial"/>
                <a:cs typeface="Arial"/>
                <a:sym typeface="Arial"/>
              </a:rPr>
              <a:t>If transfer is missing, add to current day and coordinate with other restaurant for approval; re-inventory those items again</a:t>
            </a:r>
          </a:p>
          <a:p>
            <a:endParaRPr lang="en-US" dirty="0"/>
          </a:p>
        </p:txBody>
      </p:sp>
    </p:spTree>
    <p:extLst>
      <p:ext uri="{BB962C8B-B14F-4D97-AF65-F5344CB8AC3E}">
        <p14:creationId xmlns:p14="http://schemas.microsoft.com/office/powerpoint/2010/main" val="26612680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On the transfer page I can see a summary of all of the in / out for the month. First thing I want to know is do these match with what I expect? The second is were these manually approved, or were they auto approved?</a:t>
            </a:r>
          </a:p>
          <a:p>
            <a:pPr marL="139700" indent="0">
              <a:buNone/>
            </a:pPr>
            <a:endParaRPr lang="en-US" dirty="0"/>
          </a:p>
          <a:p>
            <a:pPr marL="139700" indent="0">
              <a:buNone/>
            </a:pPr>
            <a:r>
              <a:rPr lang="en-US" dirty="0"/>
              <a:t>It’s important to remember, until the “In” approves the transfer, the inventory isn’t moved from one restaurant to another. So on the “out” I’m looking at at if the other restaurant approved manually or automatically. For transfers we auto-approve at either 11:45 pm, or at store opening if the transfer was done overnight.</a:t>
            </a:r>
          </a:p>
          <a:p>
            <a:pPr marL="139700" indent="0">
              <a:buNone/>
            </a:pPr>
            <a:endParaRPr lang="en-US" dirty="0"/>
          </a:p>
          <a:p>
            <a:pPr marL="139700" indent="0">
              <a:buNone/>
            </a:pPr>
            <a:r>
              <a:rPr lang="en-US" dirty="0"/>
              <a:t>While you could say the goal is to have zero transfers, typically a few are acceptable. As a supervisor, what to look for on this screen is if you have to scroll down to see the full transfer list.</a:t>
            </a:r>
          </a:p>
        </p:txBody>
      </p:sp>
    </p:spTree>
    <p:extLst>
      <p:ext uri="{BB962C8B-B14F-4D97-AF65-F5344CB8AC3E}">
        <p14:creationId xmlns:p14="http://schemas.microsoft.com/office/powerpoint/2010/main" val="579663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Welcome</a:t>
            </a:r>
          </a:p>
          <a:p>
            <a:r>
              <a:rPr lang="en-US" sz="1100" b="0" i="0" u="none" strike="noStrike" cap="none" dirty="0">
                <a:solidFill>
                  <a:srgbClr val="000000"/>
                </a:solidFill>
                <a:effectLst/>
                <a:latin typeface="Arial"/>
                <a:ea typeface="Arial"/>
                <a:cs typeface="Arial"/>
                <a:sym typeface="Arial"/>
              </a:rPr>
              <a:t>When we talk about QsrSoft Inventory Managers say, “I can’t fix it”, and that is not true. We will cover how to find it, and fix it, maybe even fixing some while in class.</a:t>
            </a:r>
          </a:p>
          <a:p>
            <a:r>
              <a:rPr lang="en-US" sz="1100" b="0" i="0" u="none" strike="noStrike" cap="none" dirty="0">
                <a:solidFill>
                  <a:srgbClr val="000000"/>
                </a:solidFill>
                <a:effectLst/>
                <a:latin typeface="Arial"/>
                <a:ea typeface="Arial"/>
                <a:cs typeface="Arial"/>
                <a:sym typeface="Arial"/>
              </a:rPr>
              <a:t>Improving food costs is not about the tool, it is about using the accurate information on the floor. We will cover ways to improve on accuracy, it will be up to the organization to follow-up and accountability.</a:t>
            </a:r>
          </a:p>
          <a:p>
            <a:r>
              <a:rPr lang="en-US" sz="1100" b="0" i="0" u="none" strike="noStrike" cap="none" dirty="0">
                <a:solidFill>
                  <a:srgbClr val="000000"/>
                </a:solidFill>
                <a:effectLst/>
                <a:latin typeface="Arial"/>
                <a:ea typeface="Arial"/>
                <a:cs typeface="Arial"/>
                <a:sym typeface="Arial"/>
              </a:rPr>
              <a:t>I expect each of you to walk away with a personal action item list.</a:t>
            </a:r>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On the transfer details page I can see the same information as the summary page with all of the raw items visible?</a:t>
            </a:r>
          </a:p>
          <a:p>
            <a:pPr marL="139700" indent="0">
              <a:buNone/>
            </a:pPr>
            <a:endParaRPr lang="en-US" dirty="0"/>
          </a:p>
          <a:p>
            <a:pPr marL="139700" indent="0">
              <a:buNone/>
            </a:pPr>
            <a:r>
              <a:rPr lang="en-US" dirty="0"/>
              <a:t>I sorted by </a:t>
            </a:r>
            <a:r>
              <a:rPr lang="en-US" dirty="0" err="1"/>
              <a:t>WRIN</a:t>
            </a:r>
            <a:r>
              <a:rPr lang="en-US" dirty="0"/>
              <a:t>, ask the questions about McRib buns, and Apple Slices, was this us running out, is it an ordering issue? What can we do to prepare?</a:t>
            </a:r>
          </a:p>
        </p:txBody>
      </p:sp>
    </p:spTree>
    <p:extLst>
      <p:ext uri="{BB962C8B-B14F-4D97-AF65-F5344CB8AC3E}">
        <p14:creationId xmlns:p14="http://schemas.microsoft.com/office/powerpoint/2010/main" val="3907559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Did both shift managers complete the transfer</a:t>
            </a:r>
          </a:p>
          <a:p>
            <a:r>
              <a:rPr lang="en-US" dirty="0"/>
              <a:t>Review ROP , what items got over-ridden, what items got transferred</a:t>
            </a:r>
          </a:p>
          <a:p>
            <a:r>
              <a:rPr lang="en-US" dirty="0"/>
              <a:t>Targets, no more than 1 per week</a:t>
            </a:r>
          </a:p>
        </p:txBody>
      </p:sp>
    </p:spTree>
    <p:extLst>
      <p:ext uri="{BB962C8B-B14F-4D97-AF65-F5344CB8AC3E}">
        <p14:creationId xmlns:p14="http://schemas.microsoft.com/office/powerpoint/2010/main" val="3058896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endParaRPr lang="en-US" altLang="en-US" dirty="0"/>
          </a:p>
          <a:p>
            <a:r>
              <a:rPr lang="en-US" altLang="en-US" u="sng" dirty="0"/>
              <a:t>Question</a:t>
            </a:r>
            <a:r>
              <a:rPr lang="en-US" altLang="en-US" dirty="0"/>
              <a:t>:  Who should be responsible for the entry of the purchase?</a:t>
            </a:r>
          </a:p>
          <a:p>
            <a:r>
              <a:rPr lang="en-US" altLang="en-US" u="sng" dirty="0"/>
              <a:t>Answer</a:t>
            </a:r>
            <a:r>
              <a:rPr lang="en-US" altLang="en-US" dirty="0"/>
              <a:t>: Once again you want to set the stage for a standard.  Most of the time it should be the manager who received the product.</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altLang="en-US" u="sng" dirty="0"/>
              <a:t>Question</a:t>
            </a:r>
            <a:r>
              <a:rPr lang="en-US" altLang="en-US" dirty="0"/>
              <a:t>:  What is you process for when a product is missing or damaged during delivery? Do all managers know this process? (Note it can vary by DC)</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altLang="en-US" dirty="0"/>
              <a:t>Discuss: For returns or missing, the system has two parts, the Adjustment to inventory, and the Credit to the ledger for unexplained</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altLang="en-US" u="sng" dirty="0"/>
              <a:t>Question</a:t>
            </a:r>
            <a:r>
              <a:rPr lang="en-US" altLang="en-US" dirty="0"/>
              <a:t>:  What happens if I do an inventory on the same day as I receive a truck delivery?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altLang="en-US" u="sng" dirty="0"/>
              <a:t>Discuss</a:t>
            </a:r>
            <a:r>
              <a:rPr lang="en-US" altLang="en-US" dirty="0"/>
              <a:t>: Remember the nugget example in the beginning? It is all about timing,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altLang="en-US" u="sng" dirty="0"/>
              <a:t>Answer</a:t>
            </a:r>
            <a:r>
              <a:rPr lang="en-US" altLang="en-US" dirty="0"/>
              <a:t>: I can do inventory before or after the truck. The key is did I (or not) approve the truck and is the truck inventory part of what I counted.</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altLang="en-US" dirty="0"/>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altLang="en-US" dirty="0"/>
          </a:p>
          <a:p>
            <a:endParaRPr lang="en-US" altLang="en-US" dirty="0"/>
          </a:p>
          <a:p>
            <a:endParaRPr lang="en-US" altLang="en-US" dirty="0"/>
          </a:p>
        </p:txBody>
      </p:sp>
    </p:spTree>
    <p:extLst>
      <p:ext uri="{BB962C8B-B14F-4D97-AF65-F5344CB8AC3E}">
        <p14:creationId xmlns:p14="http://schemas.microsoft.com/office/powerpoint/2010/main" val="1230803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100" b="0" i="0" u="none" strike="noStrike" cap="none" dirty="0">
                <a:solidFill>
                  <a:srgbClr val="000000"/>
                </a:solidFill>
                <a:effectLst/>
                <a:latin typeface="Arial"/>
                <a:ea typeface="Arial"/>
                <a:cs typeface="Arial"/>
                <a:sym typeface="Arial"/>
              </a:rPr>
              <a:t>Receiving manager job is not done until truck is put away and “Approved” in purchases</a:t>
            </a:r>
          </a:p>
          <a:p>
            <a:pPr lvl="0"/>
            <a:r>
              <a:rPr lang="en-US" sz="1100" b="0" i="0" u="none" strike="noStrike" cap="none" dirty="0">
                <a:solidFill>
                  <a:srgbClr val="000000"/>
                </a:solidFill>
                <a:effectLst/>
                <a:latin typeface="Arial"/>
                <a:ea typeface="Arial"/>
                <a:cs typeface="Arial"/>
                <a:sym typeface="Arial"/>
              </a:rPr>
              <a:t>Use “View History Tab” inside of “Purchases” screen to validate timely posting. Check for the same in the Adjustment tab.</a:t>
            </a:r>
          </a:p>
          <a:p>
            <a:pPr lvl="0"/>
            <a:r>
              <a:rPr lang="en-US" sz="1100" b="0" i="0" u="none" strike="noStrike" cap="none" dirty="0">
                <a:solidFill>
                  <a:srgbClr val="000000"/>
                </a:solidFill>
                <a:effectLst/>
                <a:latin typeface="Arial"/>
                <a:ea typeface="Arial"/>
                <a:cs typeface="Arial"/>
                <a:sym typeface="Arial"/>
              </a:rPr>
              <a:t>As a supervisor I’m looking to see if the purchases or adjustment is being approved in a timely manner or did the system auto-post.</a:t>
            </a:r>
          </a:p>
          <a:p>
            <a:pPr lvl="0"/>
            <a:endParaRPr lang="en-US"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Managers can also get alerts via the “Home Screen” notifications to approve any “Purchases” or “Adjustments”</a:t>
            </a:r>
          </a:p>
        </p:txBody>
      </p:sp>
    </p:spTree>
    <p:extLst>
      <p:ext uri="{BB962C8B-B14F-4D97-AF65-F5344CB8AC3E}">
        <p14:creationId xmlns:p14="http://schemas.microsoft.com/office/powerpoint/2010/main" val="33063059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100" b="0" i="0" u="none" strike="noStrike" cap="none" dirty="0">
                <a:solidFill>
                  <a:srgbClr val="000000"/>
                </a:solidFill>
                <a:effectLst/>
                <a:latin typeface="Arial"/>
                <a:ea typeface="Arial"/>
                <a:cs typeface="Arial"/>
                <a:sym typeface="Arial"/>
              </a:rPr>
              <a:t>Approved adjustment waiting for matching credit</a:t>
            </a:r>
          </a:p>
          <a:p>
            <a:pPr lvl="0"/>
            <a:r>
              <a:rPr lang="en-US" sz="1100" b="0" i="0" u="none" strike="noStrike" cap="none" dirty="0">
                <a:solidFill>
                  <a:srgbClr val="000000"/>
                </a:solidFill>
                <a:effectLst/>
                <a:latin typeface="Arial"/>
                <a:ea typeface="Arial"/>
                <a:cs typeface="Arial"/>
                <a:sym typeface="Arial"/>
              </a:rPr>
              <a:t>With the approved adjustment, my stat report is </a:t>
            </a:r>
            <a:r>
              <a:rPr lang="en-US" sz="1100" b="0" i="0" u="none" strike="noStrike" cap="none">
                <a:solidFill>
                  <a:srgbClr val="000000"/>
                </a:solidFill>
                <a:effectLst/>
                <a:latin typeface="Arial"/>
                <a:ea typeface="Arial"/>
                <a:cs typeface="Arial"/>
                <a:sym typeface="Arial"/>
              </a:rPr>
              <a:t>now cleaned up.</a:t>
            </a:r>
            <a:endParaRPr lang="en-US"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When credit comes, screen is cleared</a:t>
            </a:r>
          </a:p>
          <a:p>
            <a:pPr lvl="0"/>
            <a:r>
              <a:rPr lang="en-US" sz="1100" b="0" i="0" u="none" strike="noStrike" cap="none" dirty="0">
                <a:solidFill>
                  <a:srgbClr val="000000"/>
                </a:solidFill>
                <a:effectLst/>
                <a:latin typeface="Arial"/>
                <a:ea typeface="Arial"/>
                <a:cs typeface="Arial"/>
                <a:sym typeface="Arial"/>
              </a:rPr>
              <a:t>As a GM this is significant. If the adjustment is still appearing here, then the matching credit is not received. This will lead to a higher unexplained difference until the credit arrives.</a:t>
            </a:r>
          </a:p>
        </p:txBody>
      </p:sp>
    </p:spTree>
    <p:extLst>
      <p:ext uri="{BB962C8B-B14F-4D97-AF65-F5344CB8AC3E}">
        <p14:creationId xmlns:p14="http://schemas.microsoft.com/office/powerpoint/2010/main" val="18126026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100" b="0" i="0" u="none" strike="noStrike" cap="none" dirty="0">
                <a:solidFill>
                  <a:srgbClr val="000000"/>
                </a:solidFill>
                <a:effectLst/>
                <a:latin typeface="Arial"/>
                <a:ea typeface="Arial"/>
                <a:cs typeface="Arial"/>
                <a:sym typeface="Arial"/>
              </a:rPr>
              <a:t>The last tab in purchases is the ”View Ledger”, for any missing or damage, the “Adjustment” to the inventory shows up under adjustments first. </a:t>
            </a:r>
          </a:p>
          <a:p>
            <a:pPr lvl="0"/>
            <a:r>
              <a:rPr lang="en-US" sz="1100" b="0" i="0" u="none" strike="noStrike" cap="none" dirty="0">
                <a:solidFill>
                  <a:srgbClr val="000000"/>
                </a:solidFill>
                <a:effectLst/>
                <a:latin typeface="Arial"/>
                <a:ea typeface="Arial"/>
                <a:cs typeface="Arial"/>
                <a:sym typeface="Arial"/>
              </a:rPr>
              <a:t>Then when the credit is applied the ledger shows a “dagger” or cross symbol. At that point the adjustment screen is cleared.</a:t>
            </a:r>
          </a:p>
          <a:p>
            <a:pPr lvl="0"/>
            <a:r>
              <a:rPr lang="en-US" sz="1100" b="0" i="0" u="none" strike="noStrike" cap="none" dirty="0">
                <a:solidFill>
                  <a:srgbClr val="000000"/>
                </a:solidFill>
                <a:effectLst/>
                <a:latin typeface="Arial"/>
                <a:ea typeface="Arial"/>
                <a:cs typeface="Arial"/>
                <a:sym typeface="Arial"/>
              </a:rPr>
              <a:t>The adjustment fixes the stat report and the credit fixes the unexplained difference.</a:t>
            </a:r>
          </a:p>
          <a:p>
            <a:pPr lvl="0"/>
            <a:endParaRPr lang="en-US"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As a supervisor I want to know any Approved Adjustment who’s credit has not posted. Click on the approved adjustment tab to see if any exist.</a:t>
            </a:r>
          </a:p>
        </p:txBody>
      </p:sp>
    </p:spTree>
    <p:extLst>
      <p:ext uri="{BB962C8B-B14F-4D97-AF65-F5344CB8AC3E}">
        <p14:creationId xmlns:p14="http://schemas.microsoft.com/office/powerpoint/2010/main" val="29611705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ltLang="en-US" dirty="0"/>
          </a:p>
        </p:txBody>
      </p:sp>
    </p:spTree>
    <p:extLst>
      <p:ext uri="{BB962C8B-B14F-4D97-AF65-F5344CB8AC3E}">
        <p14:creationId xmlns:p14="http://schemas.microsoft.com/office/powerpoint/2010/main" val="6506484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100" b="0" i="0" u="none" strike="noStrike" cap="none" dirty="0">
                <a:solidFill>
                  <a:srgbClr val="000000"/>
                </a:solidFill>
                <a:effectLst/>
                <a:latin typeface="Arial"/>
                <a:ea typeface="Arial"/>
                <a:cs typeface="Arial"/>
                <a:sym typeface="Arial"/>
              </a:rPr>
              <a:t>Complete maintenance weekly (before any inventory)</a:t>
            </a:r>
          </a:p>
          <a:p>
            <a:pPr lvl="0"/>
            <a:r>
              <a:rPr lang="en-US" sz="1100" b="0" i="0" u="none" strike="noStrike" cap="none" dirty="0">
                <a:solidFill>
                  <a:srgbClr val="000000"/>
                </a:solidFill>
                <a:effectLst/>
                <a:latin typeface="Arial"/>
                <a:ea typeface="Arial"/>
                <a:cs typeface="Arial"/>
                <a:sym typeface="Arial"/>
              </a:rPr>
              <a:t>Click on “Last Submitted” to sort and find items without an inventory (or over 30 days); record those items to either deactivate or to complete an inventory</a:t>
            </a:r>
          </a:p>
          <a:p>
            <a:pPr lvl="0"/>
            <a:r>
              <a:rPr lang="en-US" sz="1100" b="0" i="0" u="none" strike="noStrike" cap="none" dirty="0">
                <a:solidFill>
                  <a:srgbClr val="000000"/>
                </a:solidFill>
                <a:effectLst/>
                <a:latin typeface="Arial"/>
                <a:ea typeface="Arial"/>
                <a:cs typeface="Arial"/>
                <a:sym typeface="Arial"/>
              </a:rPr>
              <a:t>Un-check “non-zero” and check “duplicate” to “Show Results” for items switching WRIN numbers, assure inventory is under correct WRIN</a:t>
            </a:r>
          </a:p>
          <a:p>
            <a:pPr lvl="0"/>
            <a:r>
              <a:rPr lang="en-US" sz="1100" b="0" i="0" u="none" strike="noStrike" cap="none" dirty="0">
                <a:solidFill>
                  <a:srgbClr val="000000"/>
                </a:solidFill>
                <a:effectLst/>
                <a:latin typeface="Arial"/>
                <a:ea typeface="Arial"/>
                <a:cs typeface="Arial"/>
                <a:sym typeface="Arial"/>
              </a:rPr>
              <a:t>Complete this process for WRIN classes or Food, Condiments, Paper and Non-Product</a:t>
            </a:r>
          </a:p>
          <a:p>
            <a:endParaRPr lang="en-US" dirty="0"/>
          </a:p>
        </p:txBody>
      </p:sp>
    </p:spTree>
    <p:extLst>
      <p:ext uri="{BB962C8B-B14F-4D97-AF65-F5344CB8AC3E}">
        <p14:creationId xmlns:p14="http://schemas.microsoft.com/office/powerpoint/2010/main" val="30765509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One common question we get is, the system says I have more inventory than I believe is on hand. I refer to that as “runaway inventory”.</a:t>
            </a:r>
          </a:p>
          <a:p>
            <a:r>
              <a:rPr lang="en-US" dirty="0"/>
              <a:t>Many times that has to due with the WRIN numbers as we switch, managers accidentally put the whole inventory under BOTH WRIN numbers by mistake.</a:t>
            </a:r>
          </a:p>
          <a:p>
            <a:r>
              <a:rPr lang="en-US" dirty="0"/>
              <a:t>An easy way to find this issue is to use the On Hand Inventory screen. With the new web-based tools you can manipulate the list to help you find what you are looking for.</a:t>
            </a:r>
          </a:p>
          <a:p>
            <a:r>
              <a:rPr lang="en-US" dirty="0"/>
              <a:t>In my example I am focused on my food and condiments, I have also focused on those items that have duplicate WRIN numbers and I am including items with or without a count.</a:t>
            </a:r>
          </a:p>
          <a:p>
            <a:r>
              <a:rPr lang="en-US" dirty="0"/>
              <a:t>You can see here that Milk is in the process of changing. The manager has recorded more inventory under the new number than the old number which seems appropriate as a product is getting migrated away from. It is when you see high numbers on both you will want to follow-up.</a:t>
            </a:r>
          </a:p>
          <a:p>
            <a:r>
              <a:rPr lang="en-US" dirty="0"/>
              <a:t>If you change the category to non-product the list gets longer due to happy meals. Be sure to search on last submitted for happy meals and put in a zero inventory for ones you no longer have in the restaurant. Then use WRIN management to deactivate any of these WRIN’s.</a:t>
            </a:r>
          </a:p>
          <a:p>
            <a:endParaRPr lang="en-US" dirty="0"/>
          </a:p>
        </p:txBody>
      </p:sp>
      <p:sp>
        <p:nvSpPr>
          <p:cNvPr id="4" name="Slide Number Placeholder 3"/>
          <p:cNvSpPr>
            <a:spLocks noGrp="1"/>
          </p:cNvSpPr>
          <p:nvPr>
            <p:ph type="sldNum" sz="quarter" idx="5"/>
          </p:nvPr>
        </p:nvSpPr>
        <p:spPr/>
        <p:txBody>
          <a:bodyPr/>
          <a:lstStyle/>
          <a:p>
            <a:fld id="{A6D48A15-52F0-DF42-A598-71C96C678EAE}" type="slidenum">
              <a:rPr lang="en-US" smtClean="0"/>
              <a:t>34</a:t>
            </a:fld>
            <a:endParaRPr lang="en-US" dirty="0"/>
          </a:p>
        </p:txBody>
      </p:sp>
    </p:spTree>
    <p:extLst>
      <p:ext uri="{BB962C8B-B14F-4D97-AF65-F5344CB8AC3E}">
        <p14:creationId xmlns:p14="http://schemas.microsoft.com/office/powerpoint/2010/main" val="31933135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other common question we get is, how do I know if I am “missing inventory”.</a:t>
            </a:r>
          </a:p>
          <a:p>
            <a:r>
              <a:rPr lang="en-US" dirty="0"/>
              <a:t>The answer is also on the “On Hand Inventory” page. </a:t>
            </a:r>
          </a:p>
          <a:p>
            <a:r>
              <a:rPr lang="en-US" dirty="0"/>
              <a:t>Now uncheck both non-zero and duplicate, you can change the class to all (or any subset if it isn’t EOM) and click on show results and sort by Lat Submitted.</a:t>
            </a:r>
          </a:p>
          <a:p>
            <a:r>
              <a:rPr lang="en-US" dirty="0"/>
              <a:t>If an item has never been inventoried it will show an NA, if it hasn’t been inventoried in many days those will be at the top of the list.</a:t>
            </a:r>
          </a:p>
          <a:p>
            <a:r>
              <a:rPr lang="en-US" dirty="0"/>
              <a:t>Sometimes those will be the same as the duplicates for items that we have transitioned away from.</a:t>
            </a:r>
          </a:p>
          <a:p>
            <a:r>
              <a:rPr lang="en-US" dirty="0"/>
              <a:t>Supervisors need to follow-up on items with very old inventory dates or NA.</a:t>
            </a:r>
          </a:p>
          <a:p>
            <a:endParaRPr lang="en-US" dirty="0"/>
          </a:p>
        </p:txBody>
      </p:sp>
      <p:sp>
        <p:nvSpPr>
          <p:cNvPr id="4" name="Slide Number Placeholder 3"/>
          <p:cNvSpPr>
            <a:spLocks noGrp="1"/>
          </p:cNvSpPr>
          <p:nvPr>
            <p:ph type="sldNum" sz="quarter" idx="5"/>
          </p:nvPr>
        </p:nvSpPr>
        <p:spPr/>
        <p:txBody>
          <a:bodyPr/>
          <a:lstStyle/>
          <a:p>
            <a:fld id="{A6D48A15-52F0-DF42-A598-71C96C678EAE}" type="slidenum">
              <a:rPr lang="en-US" smtClean="0"/>
              <a:t>35</a:t>
            </a:fld>
            <a:endParaRPr lang="en-US" dirty="0"/>
          </a:p>
        </p:txBody>
      </p:sp>
    </p:spTree>
    <p:extLst>
      <p:ext uri="{BB962C8B-B14F-4D97-AF65-F5344CB8AC3E}">
        <p14:creationId xmlns:p14="http://schemas.microsoft.com/office/powerpoint/2010/main" val="3709339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a:p>
            <a:pPr marL="139700" indent="0">
              <a:buNone/>
            </a:pPr>
            <a:r>
              <a:rPr lang="en-US" sz="1100" b="0" i="0" u="none" strike="noStrike" cap="none" dirty="0">
                <a:solidFill>
                  <a:srgbClr val="000000"/>
                </a:solidFill>
                <a:effectLst/>
                <a:latin typeface="Arial"/>
                <a:ea typeface="Arial"/>
                <a:cs typeface="Arial"/>
                <a:sym typeface="Arial"/>
              </a:rPr>
              <a:t>Let’s go over the agenda for today.</a:t>
            </a:r>
          </a:p>
          <a:p>
            <a:r>
              <a:rPr lang="en-US" sz="1100" b="0" i="0" u="none" strike="noStrike" cap="none" dirty="0">
                <a:solidFill>
                  <a:srgbClr val="000000"/>
                </a:solidFill>
                <a:effectLst/>
                <a:latin typeface="Arial"/>
                <a:ea typeface="Arial"/>
                <a:cs typeface="Arial"/>
                <a:sym typeface="Arial"/>
              </a:rPr>
              <a:t>While we are training today, it’s important to understand where the current Existing training tools are located.</a:t>
            </a:r>
          </a:p>
          <a:p>
            <a:r>
              <a:rPr lang="en-US" sz="1100" b="0" i="0" u="none" strike="noStrike" cap="none" dirty="0">
                <a:solidFill>
                  <a:srgbClr val="000000"/>
                </a:solidFill>
                <a:effectLst/>
                <a:latin typeface="Arial"/>
                <a:ea typeface="Arial"/>
                <a:cs typeface="Arial"/>
                <a:sym typeface="Arial"/>
              </a:rPr>
              <a:t>We will discuss timing &amp; perpetual inventory. This is key as you will likely see some routines that will need to change.</a:t>
            </a:r>
          </a:p>
          <a:p>
            <a:r>
              <a:rPr lang="en-US" sz="1100" b="0" i="0" u="none" strike="noStrike" cap="none" dirty="0">
                <a:solidFill>
                  <a:srgbClr val="000000"/>
                </a:solidFill>
                <a:effectLst/>
                <a:latin typeface="Arial"/>
                <a:ea typeface="Arial"/>
                <a:cs typeface="Arial"/>
                <a:sym typeface="Arial"/>
              </a:rPr>
              <a:t>Speaking of that we will cover Routines and best practices for Waste, Transfers, and Purchases</a:t>
            </a:r>
          </a:p>
          <a:p>
            <a:r>
              <a:rPr lang="en-US" sz="1100" b="0" i="0" u="none" strike="noStrike" cap="none" dirty="0">
                <a:solidFill>
                  <a:srgbClr val="000000"/>
                </a:solidFill>
                <a:effectLst/>
                <a:latin typeface="Arial"/>
                <a:ea typeface="Arial"/>
                <a:cs typeface="Arial"/>
                <a:sym typeface="Arial"/>
              </a:rPr>
              <a:t>Then we will stop and talk about Inventory, there are major changes to this functionality from the way it was done with the ISP. If you have not changed your process, you are not taking advantage of the new system. </a:t>
            </a:r>
          </a:p>
          <a:p>
            <a:r>
              <a:rPr lang="en-US" sz="1100" b="0" i="0" u="none" strike="noStrike" cap="none" dirty="0">
                <a:solidFill>
                  <a:srgbClr val="000000"/>
                </a:solidFill>
                <a:effectLst/>
                <a:latin typeface="Arial"/>
                <a:ea typeface="Arial"/>
                <a:cs typeface="Arial"/>
                <a:sym typeface="Arial"/>
              </a:rPr>
              <a:t>We will discuss How &amp; when to take inventory and what kind of Maintenance needs to be completed regularly.</a:t>
            </a:r>
          </a:p>
          <a:p>
            <a:r>
              <a:rPr lang="en-US" sz="1100" b="0" i="0" u="none" strike="noStrike" cap="none" dirty="0">
                <a:solidFill>
                  <a:srgbClr val="000000"/>
                </a:solidFill>
                <a:effectLst/>
                <a:latin typeface="Arial"/>
                <a:ea typeface="Arial"/>
                <a:cs typeface="Arial"/>
                <a:sym typeface="Arial"/>
              </a:rPr>
              <a:t>Next we will cover Stat Loss and using the ability to sort to solve an issue as well as using Raw Item Activity to validate the actions of the managers.</a:t>
            </a:r>
          </a:p>
          <a:p>
            <a:r>
              <a:rPr lang="en-US" sz="1100" b="0" i="0" u="none" strike="noStrike" cap="none" dirty="0">
                <a:solidFill>
                  <a:srgbClr val="000000"/>
                </a:solidFill>
                <a:effectLst/>
                <a:latin typeface="Arial"/>
                <a:ea typeface="Arial"/>
                <a:cs typeface="Arial"/>
                <a:sym typeface="Arial"/>
              </a:rPr>
              <a:t>We will begin the wrap up by going over FOB. Normally it is your starting point for all things food cost. We will discuss Targets; setting and follow-up as well as the two sides of the FOB , the P&amp;L side and the Controllable side</a:t>
            </a:r>
          </a:p>
          <a:p>
            <a:r>
              <a:rPr lang="en-US" sz="1100" b="0" i="0" u="none" strike="noStrike" cap="none" dirty="0">
                <a:solidFill>
                  <a:srgbClr val="000000"/>
                </a:solidFill>
                <a:effectLst/>
                <a:latin typeface="Arial"/>
                <a:ea typeface="Arial"/>
                <a:cs typeface="Arial"/>
                <a:sym typeface="Arial"/>
              </a:rPr>
              <a:t>Last we will recap how you can use the system to create Accountability and improve on your Execution. It is a Blend of floor management &amp; routines with the technology.</a:t>
            </a:r>
          </a:p>
          <a:p>
            <a:r>
              <a:rPr lang="en-US" sz="1100" b="0" i="0" u="none" strike="noStrike" cap="none" dirty="0">
                <a:solidFill>
                  <a:srgbClr val="000000"/>
                </a:solidFill>
                <a:effectLst/>
                <a:latin typeface="Arial"/>
                <a:ea typeface="Arial"/>
                <a:cs typeface="Arial"/>
                <a:sym typeface="Arial"/>
              </a:rPr>
              <a:t>Questions &amp; Wrap up</a:t>
            </a:r>
          </a:p>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It is important to take action on items tagged as new or obsolete</a:t>
            </a:r>
          </a:p>
          <a:p>
            <a:r>
              <a:rPr lang="en-US" dirty="0"/>
              <a:t>For new items, make sure they are setup correctly</a:t>
            </a:r>
          </a:p>
          <a:p>
            <a:r>
              <a:rPr lang="en-US" dirty="0"/>
              <a:t>For obsolete , waste and zero inventory as needed.</a:t>
            </a:r>
          </a:p>
        </p:txBody>
      </p:sp>
    </p:spTree>
    <p:extLst>
      <p:ext uri="{BB962C8B-B14F-4D97-AF65-F5344CB8AC3E}">
        <p14:creationId xmlns:p14="http://schemas.microsoft.com/office/powerpoint/2010/main" val="19219016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Another inventory follow-up tool is Inventory Summary</a:t>
            </a:r>
          </a:p>
          <a:p>
            <a:r>
              <a:rPr lang="en-US" dirty="0"/>
              <a:t>Groups waste / transfers / purchases, plus starting inventory minus ending inventory</a:t>
            </a:r>
          </a:p>
          <a:p>
            <a:r>
              <a:rPr lang="en-US" dirty="0"/>
              <a:t>Provides a usage per thousand and a days of supply</a:t>
            </a:r>
          </a:p>
          <a:p>
            <a:r>
              <a:rPr lang="en-US" dirty="0"/>
              <a:t>View as cases or units</a:t>
            </a:r>
          </a:p>
          <a:p>
            <a:endParaRPr lang="en-US" dirty="0"/>
          </a:p>
          <a:p>
            <a:endParaRPr lang="en-US" dirty="0"/>
          </a:p>
        </p:txBody>
      </p:sp>
    </p:spTree>
    <p:extLst>
      <p:ext uri="{BB962C8B-B14F-4D97-AF65-F5344CB8AC3E}">
        <p14:creationId xmlns:p14="http://schemas.microsoft.com/office/powerpoint/2010/main" val="25623327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Maintenance via “WRIN Management Tab” located in “Physical Inventory”</a:t>
            </a:r>
          </a:p>
          <a:p>
            <a:pPr lvl="0"/>
            <a:r>
              <a:rPr lang="en-US" sz="1100" b="0" i="0" u="none" strike="noStrike" cap="none" dirty="0">
                <a:solidFill>
                  <a:srgbClr val="000000"/>
                </a:solidFill>
                <a:effectLst/>
                <a:latin typeface="Arial"/>
                <a:ea typeface="Arial"/>
                <a:cs typeface="Arial"/>
                <a:sym typeface="Arial"/>
              </a:rPr>
              <a:t>In "Physical Inventory” switch to “WRIN Management” and allow list to load; select “Deactivate box” and click “Deactivate button” to remove legacy WRINs</a:t>
            </a:r>
          </a:p>
          <a:p>
            <a:pPr lvl="0"/>
            <a:r>
              <a:rPr lang="en-US" sz="1100" b="0" i="0" u="none" strike="noStrike" cap="none" dirty="0">
                <a:solidFill>
                  <a:srgbClr val="000000"/>
                </a:solidFill>
                <a:effectLst/>
                <a:latin typeface="Arial"/>
                <a:ea typeface="Arial"/>
                <a:cs typeface="Arial"/>
                <a:sym typeface="Arial"/>
              </a:rPr>
              <a:t>Use “Items to Inventory Tab” and “Submit” a zero count if needed to allow for deactivation</a:t>
            </a:r>
          </a:p>
          <a:p>
            <a:endParaRPr lang="en-US" dirty="0"/>
          </a:p>
        </p:txBody>
      </p:sp>
    </p:spTree>
    <p:extLst>
      <p:ext uri="{BB962C8B-B14F-4D97-AF65-F5344CB8AC3E}">
        <p14:creationId xmlns:p14="http://schemas.microsoft.com/office/powerpoint/2010/main" val="22362926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If you do nothing, the system will automatically deactivate anything with zero inventory after 25 days. For accuracy during waste and inventory it’s important to maintain this information regularly.</a:t>
            </a:r>
          </a:p>
          <a:p>
            <a:pPr marL="139700" indent="0">
              <a:buNone/>
            </a:pPr>
            <a:r>
              <a:rPr lang="en-US" dirty="0"/>
              <a:t>If something needs to be deactivated right away, just switch over to the “Items to Inventory” and submit a zero inventory. Then switch back to deactivate.</a:t>
            </a:r>
          </a:p>
          <a:p>
            <a:pPr marL="139700" indent="0">
              <a:buNone/>
            </a:pPr>
            <a:r>
              <a:rPr lang="en-US" dirty="0"/>
              <a:t>This is also where you can easily change the daily / weekly / monthly lists</a:t>
            </a:r>
          </a:p>
        </p:txBody>
      </p:sp>
    </p:spTree>
    <p:extLst>
      <p:ext uri="{BB962C8B-B14F-4D97-AF65-F5344CB8AC3E}">
        <p14:creationId xmlns:p14="http://schemas.microsoft.com/office/powerpoint/2010/main" val="27240333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To help you with all of the topics we have covered a report exists to help troubleshoot food cost. The Inventory Analysis report is available from the menu and provides multiple topics to evaluate and look for opportunities in improve food cost.</a:t>
            </a:r>
          </a:p>
          <a:p>
            <a:pPr marL="139700" indent="0">
              <a:buNone/>
            </a:pPr>
            <a:endParaRPr lang="en-US" dirty="0"/>
          </a:p>
          <a:p>
            <a:pPr marL="139700" indent="0">
              <a:buNone/>
            </a:pPr>
            <a:r>
              <a:rPr lang="en-US" dirty="0"/>
              <a:t>Click on the topic to see the items in each area. Use your mouse and hover over the “I” to view a suggested action item for each area.</a:t>
            </a:r>
          </a:p>
          <a:p>
            <a:pPr marL="139700" indent="0">
              <a:buNone/>
            </a:pPr>
            <a:r>
              <a:rPr lang="en-US" dirty="0"/>
              <a:t>Some key items that match with our “maintenance tasks” are 3 &amp; 5</a:t>
            </a:r>
          </a:p>
        </p:txBody>
      </p:sp>
    </p:spTree>
    <p:extLst>
      <p:ext uri="{BB962C8B-B14F-4D97-AF65-F5344CB8AC3E}">
        <p14:creationId xmlns:p14="http://schemas.microsoft.com/office/powerpoint/2010/main" val="26648241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If you have not changed the way you are completing your Physical Inventory since the transition, then you are not truly taking advantage of the new capabilities in accuracy and efficiency</a:t>
            </a:r>
          </a:p>
          <a:p>
            <a:pPr lvl="0"/>
            <a:r>
              <a:rPr lang="en-US" sz="1100" b="0" i="0" u="none" strike="noStrike" cap="none" dirty="0">
                <a:solidFill>
                  <a:srgbClr val="000000"/>
                </a:solidFill>
                <a:effectLst/>
                <a:latin typeface="Arial"/>
                <a:ea typeface="Arial"/>
                <a:cs typeface="Arial"/>
                <a:sym typeface="Arial"/>
              </a:rPr>
              <a:t>In the past, you kept counting and counting and counting, until you were done counting. Then you submitted it all. In this more modern system with it continually recording, it makes more sense to count in small batches or groups of items.</a:t>
            </a:r>
          </a:p>
          <a:p>
            <a:pPr lvl="0"/>
            <a:r>
              <a:rPr lang="en-US" sz="1100" b="0" i="0" u="none" strike="noStrike" cap="none" dirty="0">
                <a:solidFill>
                  <a:srgbClr val="000000"/>
                </a:solidFill>
                <a:effectLst/>
                <a:latin typeface="Arial"/>
                <a:ea typeface="Arial"/>
                <a:cs typeface="Arial"/>
                <a:sym typeface="Arial"/>
              </a:rPr>
              <a:t>First, always update Info Recorder before taking inventory, also as we discussed earlier, make sure waste, transfers and purchases are all entered and approved. If you are using the QsrSoft Mobile Inventory App this is done automatically.</a:t>
            </a:r>
          </a:p>
          <a:p>
            <a:pPr lvl="0"/>
            <a:r>
              <a:rPr lang="en-US" sz="1100" b="0" i="0" u="none" strike="noStrike" cap="none" dirty="0">
                <a:solidFill>
                  <a:srgbClr val="000000"/>
                </a:solidFill>
                <a:effectLst/>
                <a:latin typeface="Arial"/>
                <a:ea typeface="Arial"/>
                <a:cs typeface="Arial"/>
                <a:sym typeface="Arial"/>
              </a:rPr>
              <a:t>When possible, scan every case with the Info Recorder or the Mobile App so that changes to WRIN numbers are automatically recorded under correct WRIN</a:t>
            </a:r>
          </a:p>
          <a:p>
            <a:pPr lvl="0"/>
            <a:r>
              <a:rPr lang="en-US" sz="1100" b="0" i="0" u="none" strike="noStrike" cap="none" dirty="0">
                <a:solidFill>
                  <a:srgbClr val="000000"/>
                </a:solidFill>
                <a:effectLst/>
                <a:latin typeface="Arial"/>
                <a:ea typeface="Arial"/>
                <a:cs typeface="Arial"/>
                <a:sym typeface="Arial"/>
              </a:rPr>
              <a:t>Complete inventory in batches of 20 items and “Submit” each time; don’t wait until the end to “Submit”; count breakfast items during slower lunch times; count lunch items during slower breakfast times</a:t>
            </a:r>
          </a:p>
          <a:p>
            <a:pPr lvl="0"/>
            <a:r>
              <a:rPr lang="en-US" sz="1100" b="0" i="0" u="none" strike="noStrike" cap="none" dirty="0">
                <a:solidFill>
                  <a:srgbClr val="000000"/>
                </a:solidFill>
                <a:effectLst/>
                <a:latin typeface="Arial"/>
                <a:ea typeface="Arial"/>
                <a:cs typeface="Arial"/>
                <a:sym typeface="Arial"/>
              </a:rPr>
              <a:t>“Submit” {green} items right away; review and troubleshoot {yellow-red} if necessary; remember to "Check Box” for {yellow-red} and “Submit”</a:t>
            </a:r>
          </a:p>
          <a:p>
            <a:endParaRPr lang="en-US" dirty="0"/>
          </a:p>
        </p:txBody>
      </p:sp>
    </p:spTree>
    <p:extLst>
      <p:ext uri="{BB962C8B-B14F-4D97-AF65-F5344CB8AC3E}">
        <p14:creationId xmlns:p14="http://schemas.microsoft.com/office/powerpoint/2010/main" val="8396891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Let’s talk about what a small batch is. In the ISP days it didn’t matter how long you took to complete the inventory. You would wait until close (or close to it) and count-and-count-and-count until everything was counted because you needed the ISP to also finish the business day.</a:t>
            </a:r>
          </a:p>
          <a:p>
            <a:r>
              <a:rPr lang="en-US" sz="1100" b="0" i="0" u="none" strike="noStrike" cap="none" dirty="0">
                <a:solidFill>
                  <a:srgbClr val="000000"/>
                </a:solidFill>
                <a:effectLst/>
                <a:latin typeface="Arial"/>
                <a:ea typeface="Arial"/>
                <a:cs typeface="Arial"/>
                <a:sym typeface="Arial"/>
              </a:rPr>
              <a:t>Because C&amp;I is constantly calculating the perpetual inventory, the longer you take to count, the more inaccurate you will become. What’s worse is if you become interrupted for a long period of time (an hour or so) during a count it really means you should start over again</a:t>
            </a:r>
          </a:p>
          <a:p>
            <a:r>
              <a:rPr lang="en-US" sz="1100" b="0" i="0" u="none" strike="noStrike" cap="none" dirty="0">
                <a:solidFill>
                  <a:srgbClr val="000000"/>
                </a:solidFill>
                <a:effectLst/>
                <a:latin typeface="Arial"/>
                <a:ea typeface="Arial"/>
                <a:cs typeface="Arial"/>
                <a:sym typeface="Arial"/>
              </a:rPr>
              <a:t>Counting in small groups keeps the inventory from going “stale” while you are counting.</a:t>
            </a:r>
          </a:p>
          <a:p>
            <a:r>
              <a:rPr lang="en-US" sz="1100" b="0" i="0" u="sng" strike="noStrike" cap="none" dirty="0">
                <a:solidFill>
                  <a:srgbClr val="000000"/>
                </a:solidFill>
                <a:effectLst/>
                <a:latin typeface="Arial"/>
                <a:ea typeface="Arial"/>
                <a:cs typeface="Arial"/>
                <a:sym typeface="Arial"/>
              </a:rPr>
              <a:t>Question</a:t>
            </a:r>
            <a:r>
              <a:rPr lang="en-US" sz="1100" b="0" i="0" u="none" strike="noStrike" cap="none" dirty="0">
                <a:solidFill>
                  <a:srgbClr val="000000"/>
                </a:solidFill>
                <a:effectLst/>
                <a:latin typeface="Arial"/>
                <a:ea typeface="Arial"/>
                <a:cs typeface="Arial"/>
                <a:sym typeface="Arial"/>
              </a:rPr>
              <a:t>: Image in your mind, you just opened the door to your walk-in freezer in the back. What items do you see on the left side of the freezer (allow someone to name off 8 or so).</a:t>
            </a:r>
          </a:p>
          <a:p>
            <a:r>
              <a:rPr lang="en-US" sz="1100" b="0" i="0" u="sng" strike="noStrike" cap="none" dirty="0">
                <a:solidFill>
                  <a:srgbClr val="000000"/>
                </a:solidFill>
                <a:effectLst/>
                <a:latin typeface="Arial"/>
                <a:ea typeface="Arial"/>
                <a:cs typeface="Arial"/>
                <a:sym typeface="Arial"/>
              </a:rPr>
              <a:t>Question</a:t>
            </a:r>
            <a:r>
              <a:rPr lang="en-US" sz="1100" b="0" i="0" u="none" strike="noStrike" cap="none" dirty="0">
                <a:solidFill>
                  <a:srgbClr val="000000"/>
                </a:solidFill>
                <a:effectLst/>
                <a:latin typeface="Arial"/>
                <a:ea typeface="Arial"/>
                <a:cs typeface="Arial"/>
                <a:sym typeface="Arial"/>
              </a:rPr>
              <a:t>: Do those items also exist in the grill side freezer, or a wall freezer?</a:t>
            </a:r>
          </a:p>
          <a:p>
            <a:r>
              <a:rPr lang="en-US" sz="1100" b="0" i="0" u="none" strike="noStrike" cap="none" dirty="0">
                <a:solidFill>
                  <a:srgbClr val="000000"/>
                </a:solidFill>
                <a:effectLst/>
                <a:latin typeface="Arial"/>
                <a:ea typeface="Arial"/>
                <a:cs typeface="Arial"/>
                <a:sym typeface="Arial"/>
              </a:rPr>
              <a:t>That is a batch. Inventory those 8 items, making sure to inventory all area’s where they are stored, then upload the inventory, review and submit.</a:t>
            </a:r>
          </a:p>
          <a:p>
            <a:r>
              <a:rPr lang="en-US" sz="1100" b="0" i="0" u="none" strike="noStrike" cap="none" dirty="0">
                <a:solidFill>
                  <a:srgbClr val="000000"/>
                </a:solidFill>
                <a:effectLst/>
                <a:latin typeface="Arial"/>
                <a:ea typeface="Arial"/>
                <a:cs typeface="Arial"/>
                <a:sym typeface="Arial"/>
              </a:rPr>
              <a:t>Now you are ready for your next batch, maybe the right side of the freezer and it’s additional locations.</a:t>
            </a:r>
          </a:p>
          <a:p>
            <a:r>
              <a:rPr lang="en-US" sz="1100" b="0" i="0" u="none" strike="noStrike" cap="none" dirty="0">
                <a:solidFill>
                  <a:srgbClr val="000000"/>
                </a:solidFill>
                <a:effectLst/>
                <a:latin typeface="Arial"/>
                <a:ea typeface="Arial"/>
                <a:cs typeface="Arial"/>
                <a:sym typeface="Arial"/>
              </a:rPr>
              <a:t>Each batch is uploaded, reviewed and submitted. No need to wait until we are all done, don’t let those counts get stale.</a:t>
            </a:r>
          </a:p>
          <a:p>
            <a:endParaRPr lang="en-US" dirty="0"/>
          </a:p>
        </p:txBody>
      </p:sp>
    </p:spTree>
    <p:extLst>
      <p:ext uri="{BB962C8B-B14F-4D97-AF65-F5344CB8AC3E}">
        <p14:creationId xmlns:p14="http://schemas.microsoft.com/office/powerpoint/2010/main" val="1082212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644796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17303-A9CE-5663-36D4-2A210E1C21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3C6356-D9B5-5CBA-88D7-B1CFB5BC419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7F7DADD-56EF-CF4E-AEA0-FC5016D79B2E}"/>
              </a:ext>
            </a:extLst>
          </p:cNvPr>
          <p:cNvSpPr>
            <a:spLocks noGrp="1"/>
          </p:cNvSpPr>
          <p:nvPr>
            <p:ph type="body" idx="1"/>
          </p:nvPr>
        </p:nvSpPr>
        <p:spPr/>
        <p:txBody>
          <a:bodyPr/>
          <a:lstStyle/>
          <a:p>
            <a:r>
              <a:rPr lang="en-US" dirty="0">
                <a:solidFill>
                  <a:srgbClr val="000000"/>
                </a:solidFill>
                <a:latin typeface="Arial"/>
                <a:ea typeface="Arial"/>
                <a:cs typeface="Arial"/>
                <a:sym typeface="Arial"/>
              </a:rPr>
              <a:t>Let’s talk about what a small batch is. In the ISP days it didn’t matter how long you took to complete the inventory. You would wait until close (or close to it) and count-and-count-and-count until everything was counted because you needed the ISP to also finish the business day.</a:t>
            </a:r>
          </a:p>
          <a:p>
            <a:r>
              <a:rPr lang="en-US" dirty="0">
                <a:solidFill>
                  <a:srgbClr val="000000"/>
                </a:solidFill>
                <a:latin typeface="Arial"/>
                <a:ea typeface="Arial"/>
                <a:cs typeface="Arial"/>
                <a:sym typeface="Arial"/>
              </a:rPr>
              <a:t>Because C&amp;I is constantly calculating the perpetual inventory, the longer you take to count, the more inaccurate you will become. What’s worse is if you become interrupted for a long period of time (an hour or so) during a count it really means you should start over again</a:t>
            </a:r>
          </a:p>
          <a:p>
            <a:r>
              <a:rPr lang="en-US" dirty="0">
                <a:solidFill>
                  <a:srgbClr val="000000"/>
                </a:solidFill>
                <a:latin typeface="Arial"/>
                <a:ea typeface="Arial"/>
                <a:cs typeface="Arial"/>
                <a:sym typeface="Arial"/>
              </a:rPr>
              <a:t>Counting in small groups keeps the inventory from going “stale” while you are counting.</a:t>
            </a:r>
          </a:p>
          <a:p>
            <a:r>
              <a:rPr lang="en-US" u="sng" dirty="0">
                <a:solidFill>
                  <a:srgbClr val="000000"/>
                </a:solidFill>
                <a:latin typeface="Arial"/>
                <a:ea typeface="Arial"/>
                <a:cs typeface="Arial"/>
                <a:sym typeface="Arial"/>
              </a:rPr>
              <a:t>Question</a:t>
            </a:r>
            <a:r>
              <a:rPr lang="en-US" dirty="0">
                <a:solidFill>
                  <a:srgbClr val="000000"/>
                </a:solidFill>
                <a:latin typeface="Arial"/>
                <a:ea typeface="Arial"/>
                <a:cs typeface="Arial"/>
                <a:sym typeface="Arial"/>
              </a:rPr>
              <a:t>: Image in your mind, you just opened the door to your walk-in freezer in the back. What items do you see on the left side of the freezer (allow someone to name off 8 or so).</a:t>
            </a:r>
          </a:p>
          <a:p>
            <a:r>
              <a:rPr lang="en-US" u="sng" dirty="0">
                <a:solidFill>
                  <a:srgbClr val="000000"/>
                </a:solidFill>
                <a:latin typeface="Arial"/>
                <a:ea typeface="Arial"/>
                <a:cs typeface="Arial"/>
                <a:sym typeface="Arial"/>
              </a:rPr>
              <a:t>Question</a:t>
            </a:r>
            <a:r>
              <a:rPr lang="en-US" dirty="0">
                <a:solidFill>
                  <a:srgbClr val="000000"/>
                </a:solidFill>
                <a:latin typeface="Arial"/>
                <a:ea typeface="Arial"/>
                <a:cs typeface="Arial"/>
                <a:sym typeface="Arial"/>
              </a:rPr>
              <a:t>: Do those items also exist in the grill side freezer, or a wall freezer?</a:t>
            </a:r>
          </a:p>
          <a:p>
            <a:r>
              <a:rPr lang="en-US" dirty="0">
                <a:solidFill>
                  <a:srgbClr val="000000"/>
                </a:solidFill>
                <a:latin typeface="Arial"/>
                <a:ea typeface="Arial"/>
                <a:cs typeface="Arial"/>
                <a:sym typeface="Arial"/>
              </a:rPr>
              <a:t>That is a batch. Inventory those 8 items, making sure to inventory all area’s where they are stored, then upload the inventory, review and submit.</a:t>
            </a:r>
          </a:p>
          <a:p>
            <a:r>
              <a:rPr lang="en-US" dirty="0">
                <a:solidFill>
                  <a:srgbClr val="000000"/>
                </a:solidFill>
                <a:latin typeface="Arial"/>
                <a:ea typeface="Arial"/>
                <a:cs typeface="Arial"/>
                <a:sym typeface="Arial"/>
              </a:rPr>
              <a:t>Now you are ready for your next batch, maybe the right side of the freezer and it’s additional locations.</a:t>
            </a:r>
          </a:p>
          <a:p>
            <a:r>
              <a:rPr lang="en-US" dirty="0">
                <a:solidFill>
                  <a:srgbClr val="000000"/>
                </a:solidFill>
                <a:latin typeface="Arial"/>
                <a:ea typeface="Arial"/>
                <a:cs typeface="Arial"/>
                <a:sym typeface="Arial"/>
              </a:rPr>
              <a:t>Each batch is uploaded, reviewed and submitted. No need to wait until we are all done, don’t let those counts get stale.</a:t>
            </a:r>
            <a:endParaRPr lang="en-US" dirty="0"/>
          </a:p>
        </p:txBody>
      </p:sp>
      <p:sp>
        <p:nvSpPr>
          <p:cNvPr id="4" name="Slide Number Placeholder 3">
            <a:extLst>
              <a:ext uri="{FF2B5EF4-FFF2-40B4-BE49-F238E27FC236}">
                <a16:creationId xmlns:a16="http://schemas.microsoft.com/office/drawing/2014/main" id="{97CD69F5-BA93-7E8B-2CF2-4C5795EB8091}"/>
              </a:ext>
            </a:extLst>
          </p:cNvPr>
          <p:cNvSpPr>
            <a:spLocks noGrp="1"/>
          </p:cNvSpPr>
          <p:nvPr>
            <p:ph type="sldNum" sz="quarter" idx="5"/>
          </p:nvPr>
        </p:nvSpPr>
        <p:spPr/>
        <p:txBody>
          <a:bodyPr/>
          <a:lstStyle/>
          <a:p>
            <a:pPr defTabSz="931774">
              <a:defRPr/>
            </a:pPr>
            <a:fld id="{68AFCC9B-663F-44A9-9CF6-F8A7FB542A58}" type="slidenum">
              <a:rPr lang="en-US">
                <a:solidFill>
                  <a:prstClr val="black"/>
                </a:solidFill>
                <a:latin typeface="Calibri" panose="020F0502020204030204"/>
              </a:rPr>
              <a:pPr defTabSz="931774">
                <a:defRPr/>
              </a:pPr>
              <a:t>45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335217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100" b="0" i="0" u="none" strike="noStrike" cap="none" dirty="0">
                <a:solidFill>
                  <a:srgbClr val="000000"/>
                </a:solidFill>
                <a:effectLst/>
                <a:latin typeface="Arial"/>
                <a:ea typeface="Arial"/>
                <a:cs typeface="Arial"/>
                <a:sym typeface="Arial"/>
              </a:rPr>
              <a:t>In the physical inventory is a function that will allow you to monitor the efficiency and accuracy of the managers</a:t>
            </a:r>
          </a:p>
          <a:p>
            <a:pPr lvl="0"/>
            <a:r>
              <a:rPr lang="en-US" sz="1100" b="0" i="0" u="none" strike="noStrike" cap="none" dirty="0">
                <a:solidFill>
                  <a:srgbClr val="000000"/>
                </a:solidFill>
                <a:effectLst/>
                <a:latin typeface="Arial"/>
                <a:ea typeface="Arial"/>
                <a:cs typeface="Arial"/>
                <a:sym typeface="Arial"/>
              </a:rPr>
              <a:t>Supervisors; use “Inventory History tab” from the Physical inventory screen to evaluate accuracy of inventory with {green-yellow-red} and quantity of re-counts</a:t>
            </a:r>
          </a:p>
          <a:p>
            <a:pPr lvl="0"/>
            <a:r>
              <a:rPr lang="en-US" sz="1100" b="0" i="0" u="none" strike="noStrike" cap="none" dirty="0">
                <a:solidFill>
                  <a:srgbClr val="000000"/>
                </a:solidFill>
                <a:effectLst/>
                <a:latin typeface="Arial"/>
                <a:ea typeface="Arial"/>
                <a:cs typeface="Arial"/>
                <a:sym typeface="Arial"/>
              </a:rPr>
              <a:t>Set the date range to your last inventory date. Sort on the Date / Time to see the batch work. Sort on the range indicator to see accuracy reflected in each count.</a:t>
            </a:r>
          </a:p>
          <a:p>
            <a:pPr lvl="0"/>
            <a:r>
              <a:rPr lang="en-US" sz="1100" b="0" i="0" u="none" strike="noStrike" cap="none" dirty="0">
                <a:solidFill>
                  <a:srgbClr val="000000"/>
                </a:solidFill>
                <a:effectLst/>
                <a:latin typeface="Arial"/>
                <a:ea typeface="Arial"/>
                <a:cs typeface="Arial"/>
                <a:sym typeface="Arial"/>
              </a:rPr>
              <a:t>Sort on the WRIN to see if multiple recounts were needed for items.</a:t>
            </a:r>
          </a:p>
          <a:p>
            <a:pPr lvl="0"/>
            <a:r>
              <a:rPr lang="en-US" sz="1100" b="0" i="0" u="sng" strike="noStrike" cap="none" dirty="0">
                <a:solidFill>
                  <a:srgbClr val="000000"/>
                </a:solidFill>
                <a:effectLst/>
                <a:latin typeface="Arial"/>
                <a:ea typeface="Arial"/>
                <a:cs typeface="Arial"/>
                <a:sym typeface="Arial"/>
              </a:rPr>
              <a:t>Discuss</a:t>
            </a:r>
            <a:r>
              <a:rPr lang="en-US" sz="1100" b="0" i="0" u="none" strike="noStrike" cap="none" dirty="0">
                <a:solidFill>
                  <a:srgbClr val="000000"/>
                </a:solidFill>
                <a:effectLst/>
                <a:latin typeface="Arial"/>
                <a:ea typeface="Arial"/>
                <a:cs typeface="Arial"/>
                <a:sym typeface="Arial"/>
              </a:rPr>
              <a:t>: The wasted time in extra troubleshooting that might be occurring. </a:t>
            </a:r>
          </a:p>
          <a:p>
            <a:endParaRPr lang="en-US" dirty="0"/>
          </a:p>
        </p:txBody>
      </p:sp>
    </p:spTree>
    <p:extLst>
      <p:ext uri="{BB962C8B-B14F-4D97-AF65-F5344CB8AC3E}">
        <p14:creationId xmlns:p14="http://schemas.microsoft.com/office/powerpoint/2010/main" val="2316958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 surprise! Let’s get started with a pop-quiz. This is something I have used over the years to make sure all my managers were in alignment, Please get out a sheet of paper and get ready.</a:t>
            </a: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Now we come to the Variance Stat, all of our work so far is key to building a report we can leverage to review our opportunities.</a:t>
            </a:r>
          </a:p>
          <a:p>
            <a:pPr lvl="0"/>
            <a:r>
              <a:rPr lang="en-US" sz="1100" b="0" i="0" u="none" strike="noStrike" cap="none" dirty="0">
                <a:solidFill>
                  <a:srgbClr val="000000"/>
                </a:solidFill>
                <a:effectLst/>
                <a:latin typeface="Arial"/>
                <a:ea typeface="Arial"/>
                <a:cs typeface="Arial"/>
                <a:sym typeface="Arial"/>
              </a:rPr>
              <a:t>The default sort for the stat is to evaluate highest loss / gain items</a:t>
            </a:r>
          </a:p>
          <a:p>
            <a:pPr marL="139700" lvl="0" indent="0">
              <a:buNone/>
            </a:pPr>
            <a:endParaRPr lang="en-US" sz="1100" b="0" i="0" u="none" strike="noStrike" cap="none" dirty="0">
              <a:solidFill>
                <a:srgbClr val="000000"/>
              </a:solidFill>
              <a:effectLst/>
              <a:latin typeface="Arial"/>
              <a:ea typeface="Arial"/>
              <a:cs typeface="Arial"/>
              <a:sym typeface="Arial"/>
            </a:endParaRPr>
          </a:p>
          <a:p>
            <a:pPr marL="139700" lvl="0" indent="0">
              <a:buNone/>
            </a:pPr>
            <a:r>
              <a:rPr lang="en-US" sz="1100" b="0" i="0" u="sng" strike="noStrike" cap="none" dirty="0">
                <a:solidFill>
                  <a:srgbClr val="000000"/>
                </a:solidFill>
                <a:effectLst/>
                <a:latin typeface="Arial"/>
                <a:ea typeface="Arial"/>
                <a:cs typeface="Arial"/>
                <a:sym typeface="Arial"/>
              </a:rPr>
              <a:t>Discuss</a:t>
            </a:r>
            <a:r>
              <a:rPr lang="en-US" sz="1100" b="0" i="0" u="none" strike="noStrike" cap="none" dirty="0">
                <a:solidFill>
                  <a:srgbClr val="000000"/>
                </a:solidFill>
                <a:effectLst/>
                <a:latin typeface="Arial"/>
                <a:ea typeface="Arial"/>
                <a:cs typeface="Arial"/>
                <a:sym typeface="Arial"/>
              </a:rPr>
              <a:t>: Most important, what are my top 3 items? Do all managers know those items? Do the crew know those items? Just printing these lists over and over without any on-the-floor follow-up will not provide any results.</a:t>
            </a:r>
          </a:p>
          <a:p>
            <a:endParaRPr lang="en-US" dirty="0"/>
          </a:p>
        </p:txBody>
      </p:sp>
    </p:spTree>
    <p:extLst>
      <p:ext uri="{BB962C8B-B14F-4D97-AF65-F5344CB8AC3E}">
        <p14:creationId xmlns:p14="http://schemas.microsoft.com/office/powerpoint/2010/main" val="15554936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100" b="0" i="0" u="none" strike="noStrike" cap="none" dirty="0">
                <a:solidFill>
                  <a:srgbClr val="000000"/>
                </a:solidFill>
                <a:effectLst/>
                <a:latin typeface="Arial"/>
                <a:ea typeface="Arial"/>
                <a:cs typeface="Arial"/>
                <a:sym typeface="Arial"/>
              </a:rPr>
              <a:t>In the waste screen we validated raw &amp; completed waste present at the daily level; (see waste notes above)</a:t>
            </a:r>
          </a:p>
          <a:p>
            <a:pPr lvl="0"/>
            <a:r>
              <a:rPr lang="en-US" sz="1100" b="0" i="0" u="none" strike="noStrike" cap="none" dirty="0">
                <a:solidFill>
                  <a:srgbClr val="000000"/>
                </a:solidFill>
                <a:effectLst/>
                <a:latin typeface="Arial"/>
                <a:ea typeface="Arial"/>
                <a:cs typeface="Arial"/>
                <a:sym typeface="Arial"/>
              </a:rPr>
              <a:t>If we click on the raw or completed waste headers we can sort and find individual items without waste. In our example here Fries has no raw waste and only minimal completed waste</a:t>
            </a:r>
          </a:p>
          <a:p>
            <a:pPr lvl="0"/>
            <a:r>
              <a:rPr lang="en-US" sz="1100" b="0" i="0" u="none" strike="noStrike" cap="none" dirty="0">
                <a:solidFill>
                  <a:srgbClr val="000000"/>
                </a:solidFill>
                <a:effectLst/>
                <a:latin typeface="Arial"/>
                <a:ea typeface="Arial"/>
                <a:cs typeface="Arial"/>
                <a:sym typeface="Arial"/>
              </a:rPr>
              <a:t>Next, if we Sort by “Expected Usage”; if something has a zero expected usage check for duplicate WRIN; (see maintenance notes above); this item isn’t generating usage from a recipe</a:t>
            </a:r>
          </a:p>
          <a:p>
            <a:pPr lvl="0"/>
            <a:r>
              <a:rPr lang="en-US" sz="1100" b="0" i="0" u="none" strike="noStrike" cap="none" dirty="0">
                <a:solidFill>
                  <a:srgbClr val="000000"/>
                </a:solidFill>
                <a:effectLst/>
                <a:latin typeface="Arial"/>
                <a:ea typeface="Arial"/>
                <a:cs typeface="Arial"/>
                <a:sym typeface="Arial"/>
              </a:rPr>
              <a:t>And now, Sort by “Actual Usage”; if negative check for missing transfer or inventory accuracy, a negative actual usage is usually impacting the unexplained difference since a “normal” loss can’t be calculated.</a:t>
            </a:r>
          </a:p>
          <a:p>
            <a:pPr marL="457200" marR="0" lvl="0" indent="-317500" algn="l" defTabSz="914400" rtl="0" eaLnBrk="1" fontAlgn="auto" latinLnBrk="0" hangingPunct="1">
              <a:lnSpc>
                <a:spcPct val="100000"/>
              </a:lnSpc>
              <a:spcBef>
                <a:spcPts val="0"/>
              </a:spcBef>
              <a:spcAft>
                <a:spcPts val="0"/>
              </a:spcAft>
              <a:buClr>
                <a:srgbClr val="000000"/>
              </a:buClr>
              <a:buSzPts val="1400"/>
              <a:tabLst/>
              <a:defRPr/>
            </a:pPr>
            <a:r>
              <a:rPr lang="en-US" sz="1100" b="0" i="0" u="none" strike="noStrike" cap="none" dirty="0">
                <a:solidFill>
                  <a:srgbClr val="000000"/>
                </a:solidFill>
                <a:effectLst/>
                <a:latin typeface="Arial"/>
                <a:ea typeface="Arial"/>
                <a:cs typeface="Arial"/>
                <a:sym typeface="Arial"/>
              </a:rPr>
              <a:t>Use the “View Activity”; if variance bounces from negative to positive during the month; (see inventory accuracy notes above), are the managers counting the same way </a:t>
            </a:r>
          </a:p>
          <a:p>
            <a:pPr marL="139700" lvl="0" indent="0">
              <a:buNone/>
            </a:pPr>
            <a:endParaRPr lang="en-US" sz="1100" b="0" i="0" u="none" strike="noStrike" cap="none" dirty="0">
              <a:solidFill>
                <a:srgbClr val="000000"/>
              </a:solidFill>
              <a:effectLst/>
              <a:latin typeface="Arial"/>
              <a:ea typeface="Arial"/>
              <a:cs typeface="Arial"/>
              <a:sym typeface="Arial"/>
            </a:endParaRPr>
          </a:p>
          <a:p>
            <a:pPr marL="139700" lvl="0" indent="0">
              <a:buNone/>
            </a:pPr>
            <a:r>
              <a:rPr lang="en-US" sz="1100" b="0" i="0" u="sng" strike="noStrike" cap="none" dirty="0">
                <a:solidFill>
                  <a:srgbClr val="000000"/>
                </a:solidFill>
                <a:effectLst/>
                <a:latin typeface="Arial"/>
                <a:ea typeface="Arial"/>
                <a:cs typeface="Arial"/>
                <a:sym typeface="Arial"/>
              </a:rPr>
              <a:t>Discuss</a:t>
            </a:r>
            <a:r>
              <a:rPr lang="en-US" sz="1100" b="0" i="0" u="none" strike="noStrike" cap="none" dirty="0">
                <a:solidFill>
                  <a:srgbClr val="000000"/>
                </a:solidFill>
                <a:effectLst/>
                <a:latin typeface="Arial"/>
                <a:ea typeface="Arial"/>
                <a:cs typeface="Arial"/>
                <a:sym typeface="Arial"/>
              </a:rPr>
              <a:t>: Do you trust the information shown here?</a:t>
            </a:r>
          </a:p>
          <a:p>
            <a:endParaRPr lang="en-US" dirty="0"/>
          </a:p>
        </p:txBody>
      </p:sp>
    </p:spTree>
    <p:extLst>
      <p:ext uri="{BB962C8B-B14F-4D97-AF65-F5344CB8AC3E}">
        <p14:creationId xmlns:p14="http://schemas.microsoft.com/office/powerpoint/2010/main" val="38125846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This is the Raw Item Information &amp; Activity screen. This is available via the stat report or as a separate menu option.</a:t>
            </a:r>
          </a:p>
          <a:p>
            <a:pPr marL="139700" indent="0">
              <a:buNone/>
            </a:pPr>
            <a:endParaRPr lang="en-US" dirty="0"/>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en-US" dirty="0"/>
              <a:t>The screen shows us the formula for actual usage.  Which is beginning inventory, plus purchases plus transfers in, minus transfers out, minus raw waste, minus raw promo, minus ending inventory.</a:t>
            </a:r>
          </a:p>
          <a:p>
            <a:endParaRPr lang="en-US" altLang="en-US" dirty="0"/>
          </a:p>
          <a:p>
            <a:r>
              <a:rPr lang="en-US" altLang="en-US" u="sng" dirty="0"/>
              <a:t>Question</a:t>
            </a:r>
            <a:r>
              <a:rPr lang="en-US" altLang="en-US" dirty="0"/>
              <a:t>: What can we use this screen for?</a:t>
            </a:r>
          </a:p>
          <a:p>
            <a:r>
              <a:rPr lang="en-US" altLang="en-US" u="sng" dirty="0"/>
              <a:t>Answer</a:t>
            </a:r>
            <a:r>
              <a:rPr lang="en-US" altLang="en-US" dirty="0"/>
              <a:t>: Follow-up and accountability.  Look for missing information for waste, transfers, or purchases on common items (like fries, nuggets).  Look for variance numbers switching between positive and negative that might indicate someone not counting or incorrect counts.</a:t>
            </a:r>
          </a:p>
          <a:p>
            <a:pPr marL="139700" indent="0">
              <a:buNone/>
            </a:pPr>
            <a:endParaRPr lang="en-US" dirty="0"/>
          </a:p>
        </p:txBody>
      </p:sp>
    </p:spTree>
    <p:extLst>
      <p:ext uri="{BB962C8B-B14F-4D97-AF65-F5344CB8AC3E}">
        <p14:creationId xmlns:p14="http://schemas.microsoft.com/office/powerpoint/2010/main" val="14450422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xfrm>
            <a:off x="393700" y="692150"/>
            <a:ext cx="6070600" cy="3416300"/>
          </a:xfrm>
          <a:ln cap="flat"/>
        </p:spPr>
      </p:sp>
      <p:sp>
        <p:nvSpPr>
          <p:cNvPr id="34819" name="Rectangle 3"/>
          <p:cNvSpPr>
            <a:spLocks noGrp="1" noChangeArrowheads="1"/>
          </p:cNvSpPr>
          <p:nvPr>
            <p:ph type="body" idx="1"/>
          </p:nvPr>
        </p:nvSpPr>
        <p:spPr>
          <a:ln/>
        </p:spPr>
        <p:txBody>
          <a:bodyPr/>
          <a:lstStyle/>
          <a:p>
            <a:endParaRPr lang="en-US" dirty="0"/>
          </a:p>
          <a:p>
            <a:r>
              <a:rPr lang="en-US" dirty="0"/>
              <a:t>These are actions that the floor managers will complete, with some exceptions. I’m hopeful some of you took one or more of these actions as part of your action plans.</a:t>
            </a:r>
          </a:p>
          <a:p>
            <a:r>
              <a:rPr lang="en-US" dirty="0"/>
              <a:t>We have discussed the important of each with it’s relationship to food cost. However, there are two more that are also key to accuracy.</a:t>
            </a:r>
          </a:p>
          <a:p>
            <a:r>
              <a:rPr lang="en-US" b="1" u="sng" dirty="0"/>
              <a:t>{Instructor CLICK for transition}</a:t>
            </a:r>
          </a:p>
          <a:p>
            <a:r>
              <a:rPr lang="en-US" dirty="0"/>
              <a:t>The first one can surprise some managers.  Remember that the food cost numbers are all generated by ringing in orders to the POS. If security is lax, then promo’s or T-Red / B-Red can be caused by theft and will also create food cost inaccuracy</a:t>
            </a:r>
          </a:p>
          <a:p>
            <a:r>
              <a:rPr lang="en-US" dirty="0"/>
              <a:t>Organization of the restaurant is also key to accuracy. If the managers find it hard to complete inventory because the product is scattered in the restaurant, or is never in the same place twice.</a:t>
            </a:r>
          </a:p>
          <a:p>
            <a:r>
              <a:rPr lang="en-US" u="sng" dirty="0"/>
              <a:t>Discuss</a:t>
            </a:r>
            <a:r>
              <a:rPr lang="en-US" dirty="0"/>
              <a:t>: Do you have security or organization action items you need to complete in your restaurant.</a:t>
            </a:r>
          </a:p>
          <a:p>
            <a:endParaRPr lang="en-US" dirty="0"/>
          </a:p>
        </p:txBody>
      </p:sp>
    </p:spTree>
    <p:extLst>
      <p:ext uri="{BB962C8B-B14F-4D97-AF65-F5344CB8AC3E}">
        <p14:creationId xmlns:p14="http://schemas.microsoft.com/office/powerpoint/2010/main" val="29263809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The EOM process is a big change. Both the McDonald’s TKIT and the QsrSoft Academy have a lot of information and checklists to assist.</a:t>
            </a:r>
          </a:p>
          <a:p>
            <a:pPr lvl="0"/>
            <a:r>
              <a:rPr lang="en-US" sz="1100" b="0" i="0" u="none" strike="noStrike" cap="none" dirty="0">
                <a:solidFill>
                  <a:srgbClr val="000000"/>
                </a:solidFill>
                <a:effectLst/>
                <a:latin typeface="Arial"/>
                <a:ea typeface="Arial"/>
                <a:cs typeface="Arial"/>
                <a:sym typeface="Arial"/>
              </a:rPr>
              <a:t>One recommendation is to do this; 3 days before EOM count dry-stock; 2 days before EOM count frozen-stock; 1 day before EOM count refrigerated-stock</a:t>
            </a:r>
          </a:p>
          <a:p>
            <a:pPr lvl="0"/>
            <a:r>
              <a:rPr lang="en-US" sz="1100" b="0" i="0" u="none" strike="noStrike" cap="none" dirty="0">
                <a:solidFill>
                  <a:srgbClr val="000000"/>
                </a:solidFill>
                <a:effectLst/>
                <a:latin typeface="Arial"/>
                <a:ea typeface="Arial"/>
                <a:cs typeface="Arial"/>
                <a:sym typeface="Arial"/>
              </a:rPr>
              <a:t>This is working on the items in your restaurant in order of code date.</a:t>
            </a:r>
          </a:p>
          <a:p>
            <a:pPr lvl="0"/>
            <a:r>
              <a:rPr lang="en-US" sz="1100" b="0" i="0" u="none" strike="noStrike" cap="none" dirty="0">
                <a:solidFill>
                  <a:srgbClr val="000000"/>
                </a:solidFill>
                <a:effectLst/>
                <a:latin typeface="Arial"/>
                <a:ea typeface="Arial"/>
                <a:cs typeface="Arial"/>
                <a:sym typeface="Arial"/>
              </a:rPr>
              <a:t>Make sure to Complete the Maintenance sections from above for ALL WRIN classes</a:t>
            </a:r>
          </a:p>
          <a:p>
            <a:pPr lvl="0"/>
            <a:r>
              <a:rPr lang="en-US" sz="1100" b="0" i="0" u="none" strike="noStrike" cap="none" dirty="0">
                <a:solidFill>
                  <a:srgbClr val="000000"/>
                </a:solidFill>
                <a:effectLst/>
                <a:latin typeface="Arial"/>
                <a:ea typeface="Arial"/>
                <a:cs typeface="Arial"/>
                <a:sym typeface="Arial"/>
              </a:rPr>
              <a:t>Last day of month; evaluate Variance Stat for “Food” and re-inventory any item with errors</a:t>
            </a:r>
          </a:p>
          <a:p>
            <a:pPr lvl="0"/>
            <a:r>
              <a:rPr lang="en-US" sz="1100" b="0" i="0" u="none" strike="noStrike" cap="none" dirty="0">
                <a:solidFill>
                  <a:srgbClr val="000000"/>
                </a:solidFill>
                <a:effectLst/>
                <a:latin typeface="Arial"/>
                <a:ea typeface="Arial"/>
                <a:cs typeface="Arial"/>
                <a:sym typeface="Arial"/>
              </a:rPr>
              <a:t>Last day of month; sort Variance Stat for “Condiments” by “Actual Usage” and re-inventory any item with exceptionally high usage or negative usage</a:t>
            </a:r>
          </a:p>
          <a:p>
            <a:pPr lvl="0"/>
            <a:r>
              <a:rPr lang="en-US" sz="1100" b="0" i="0" u="sng" strike="noStrike" cap="none" dirty="0">
                <a:solidFill>
                  <a:srgbClr val="000000"/>
                </a:solidFill>
                <a:effectLst/>
                <a:latin typeface="Arial"/>
                <a:ea typeface="Arial"/>
                <a:cs typeface="Arial"/>
                <a:sym typeface="Arial"/>
              </a:rPr>
              <a:t>Question</a:t>
            </a:r>
            <a:r>
              <a:rPr lang="en-US" sz="1100" b="0" i="0" u="none" strike="noStrike" cap="none" dirty="0">
                <a:solidFill>
                  <a:srgbClr val="000000"/>
                </a:solidFill>
                <a:effectLst/>
                <a:latin typeface="Arial"/>
                <a:ea typeface="Arial"/>
                <a:cs typeface="Arial"/>
                <a:sym typeface="Arial"/>
              </a:rPr>
              <a:t>: What is the most common highest used condiment in the restaurant?</a:t>
            </a:r>
          </a:p>
          <a:p>
            <a:pPr lvl="0"/>
            <a:r>
              <a:rPr lang="en-US" sz="1100" b="0" i="0" u="sng" strike="noStrike" cap="none" dirty="0">
                <a:solidFill>
                  <a:srgbClr val="000000"/>
                </a:solidFill>
                <a:effectLst/>
                <a:latin typeface="Arial"/>
                <a:ea typeface="Arial"/>
                <a:cs typeface="Arial"/>
                <a:sym typeface="Arial"/>
              </a:rPr>
              <a:t>Answer</a:t>
            </a:r>
            <a:r>
              <a:rPr lang="en-US" sz="1100" b="0" i="0" u="none" strike="noStrike" cap="none" dirty="0">
                <a:solidFill>
                  <a:srgbClr val="000000"/>
                </a:solidFill>
                <a:effectLst/>
                <a:latin typeface="Arial"/>
                <a:ea typeface="Arial"/>
                <a:cs typeface="Arial"/>
                <a:sym typeface="Arial"/>
              </a:rPr>
              <a:t>: It’s Catsup packets. If you open the condiment stat report and sort on actual usage anything with a higher usage is usually in error. Oil is the most expensive condiment and can always use a second look.</a:t>
            </a:r>
          </a:p>
          <a:p>
            <a:pPr lvl="0"/>
            <a:endParaRPr lang="en-US"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Last day of month; evaluate Variance Stat for “Paper” and re-inventory any item with errors; Sort by “Actual Usage” and re-inventory any item with exceptionally high usage or negative usage</a:t>
            </a:r>
          </a:p>
          <a:p>
            <a:pPr lvl="0"/>
            <a:r>
              <a:rPr lang="en-US" sz="1100" b="0" i="0" u="none" strike="noStrike" cap="none" dirty="0">
                <a:solidFill>
                  <a:srgbClr val="000000"/>
                </a:solidFill>
                <a:effectLst/>
                <a:latin typeface="Arial"/>
                <a:ea typeface="Arial"/>
                <a:cs typeface="Arial"/>
                <a:sym typeface="Arial"/>
              </a:rPr>
              <a:t>Last day of month; inventory non-product toys; use “On Hand Inventory”; Select class of “non-product”; Un-check “non-zero” and check “duplicate” to “Show Results” for items; Print list and complete inventory; assure “zero” is submitted for items not present</a:t>
            </a:r>
          </a:p>
          <a:p>
            <a:endParaRPr lang="en-US" dirty="0"/>
          </a:p>
        </p:txBody>
      </p:sp>
    </p:spTree>
    <p:extLst>
      <p:ext uri="{BB962C8B-B14F-4D97-AF65-F5344CB8AC3E}">
        <p14:creationId xmlns:p14="http://schemas.microsoft.com/office/powerpoint/2010/main" val="28477709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We’ve been looking at food cost from the bottom up, but the true measure is from the top down, the Food Over Base and the P&amp;L Food cost</a:t>
            </a:r>
          </a:p>
          <a:p>
            <a:r>
              <a:rPr lang="en-US" sz="1100" b="0" i="0" u="none" strike="noStrike" cap="none" dirty="0">
                <a:solidFill>
                  <a:srgbClr val="000000"/>
                </a:solidFill>
                <a:effectLst/>
                <a:latin typeface="Arial"/>
                <a:ea typeface="Arial"/>
                <a:cs typeface="Arial"/>
                <a:sym typeface="Arial"/>
              </a:rPr>
              <a:t>Looks at the FOB page, the contributors on the left, when they don’t match the targets, could equal dollars lost that he has the opportunity to find and reduce! </a:t>
            </a:r>
          </a:p>
          <a:p>
            <a:r>
              <a:rPr lang="en-US" sz="1100" b="0" i="0" u="none" strike="noStrike" cap="none" dirty="0">
                <a:solidFill>
                  <a:srgbClr val="000000"/>
                </a:solidFill>
                <a:effectLst/>
                <a:latin typeface="Arial"/>
                <a:ea typeface="Arial"/>
                <a:cs typeface="Arial"/>
                <a:sym typeface="Arial"/>
              </a:rPr>
              <a:t>Each of these underlined links leads to one of the pages we have already reviewed today.</a:t>
            </a:r>
          </a:p>
          <a:p>
            <a:r>
              <a:rPr lang="en-US" sz="1100" b="0" i="0" u="none" strike="noStrike" cap="none" dirty="0">
                <a:solidFill>
                  <a:srgbClr val="000000"/>
                </a:solidFill>
                <a:effectLst/>
                <a:latin typeface="Arial"/>
                <a:ea typeface="Arial"/>
                <a:cs typeface="Arial"/>
                <a:sym typeface="Arial"/>
              </a:rPr>
              <a:t>You will complete a lot of analysis from this page and the tabs at the top will help you analyze different timeframes or to complete your projections.</a:t>
            </a:r>
          </a:p>
          <a:p>
            <a:r>
              <a:rPr lang="en-US" sz="1100" b="0" i="0" u="none" strike="noStrike" cap="none" dirty="0">
                <a:solidFill>
                  <a:srgbClr val="000000"/>
                </a:solidFill>
                <a:effectLst/>
                <a:latin typeface="Arial"/>
                <a:ea typeface="Arial"/>
                <a:cs typeface="Arial"/>
                <a:sym typeface="Arial"/>
              </a:rPr>
              <a:t>Let’s break down the FOB page.</a:t>
            </a:r>
          </a:p>
          <a:p>
            <a:pPr marL="139700" indent="0">
              <a:buNone/>
            </a:pPr>
            <a:endParaRPr lang="en-US" dirty="0"/>
          </a:p>
        </p:txBody>
      </p:sp>
    </p:spTree>
    <p:extLst>
      <p:ext uri="{BB962C8B-B14F-4D97-AF65-F5344CB8AC3E}">
        <p14:creationId xmlns:p14="http://schemas.microsoft.com/office/powerpoint/2010/main" val="1867221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When it comes to completed and raw waste, we know there will always be some. In fact, he expects to see menu items on this list daily. To see more details about completed or raw waste follows the links on the page.</a:t>
            </a:r>
          </a:p>
          <a:p>
            <a:r>
              <a:rPr lang="en-US" sz="1100" b="0" i="0" u="none" strike="noStrike" cap="none" dirty="0">
                <a:solidFill>
                  <a:srgbClr val="000000"/>
                </a:solidFill>
                <a:effectLst/>
                <a:latin typeface="Arial"/>
                <a:ea typeface="Arial"/>
                <a:cs typeface="Arial"/>
                <a:sym typeface="Arial"/>
              </a:rPr>
              <a:t>These columns show your target and our main focus, the actual costs shown as a percentage of sales. The last two are the difference from the target to the actual such that you can focus.</a:t>
            </a:r>
          </a:p>
          <a:p>
            <a:r>
              <a:rPr lang="en-US" sz="1100" b="0" i="0" u="none" strike="noStrike" cap="none" dirty="0">
                <a:solidFill>
                  <a:srgbClr val="000000"/>
                </a:solidFill>
                <a:effectLst/>
                <a:latin typeface="Arial"/>
                <a:ea typeface="Arial"/>
                <a:cs typeface="Arial"/>
                <a:sym typeface="Arial"/>
              </a:rPr>
              <a:t>The links to raw &amp; completed will show those daily entries that we started with today.</a:t>
            </a:r>
          </a:p>
          <a:p>
            <a:r>
              <a:rPr lang="en-US" sz="1100" b="0" i="0" u="none" strike="noStrike" cap="none" dirty="0">
                <a:solidFill>
                  <a:srgbClr val="000000"/>
                </a:solidFill>
                <a:effectLst/>
                <a:latin typeface="Arial"/>
                <a:ea typeface="Arial"/>
                <a:cs typeface="Arial"/>
                <a:sym typeface="Arial"/>
              </a:rPr>
              <a:t>I’m going to skip condiments for now as I have an example to cover.</a:t>
            </a:r>
          </a:p>
          <a:p>
            <a:r>
              <a:rPr lang="en-US" sz="1100" b="0" i="0" u="none" strike="noStrike" cap="none" dirty="0">
                <a:solidFill>
                  <a:srgbClr val="000000"/>
                </a:solidFill>
                <a:effectLst/>
                <a:latin typeface="Arial"/>
                <a:ea typeface="Arial"/>
                <a:cs typeface="Arial"/>
                <a:sym typeface="Arial"/>
              </a:rPr>
              <a:t>Set up and posts employee and manager meal guidelines to minimize dollars lost. </a:t>
            </a:r>
          </a:p>
          <a:p>
            <a:r>
              <a:rPr lang="en-US" sz="1100" b="0" i="0" u="none" strike="noStrike" cap="none" dirty="0">
                <a:solidFill>
                  <a:srgbClr val="000000"/>
                </a:solidFill>
                <a:effectLst/>
                <a:latin typeface="Arial"/>
                <a:ea typeface="Arial"/>
                <a:cs typeface="Arial"/>
                <a:sym typeface="Arial"/>
              </a:rPr>
              <a:t>The Variance Stat is very often the area with the greatest opportunity to recoup lost dollars. Work and train his crew to follow product build, also known as the recipe, as closely as possible.  Make the crew aware that food loss opportunities are always being monitored and involves them in solutions.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cap="none" dirty="0">
                <a:solidFill>
                  <a:srgbClr val="000000"/>
                </a:solidFill>
                <a:effectLst/>
                <a:latin typeface="Arial"/>
                <a:ea typeface="Arial"/>
                <a:cs typeface="Arial"/>
                <a:sym typeface="Arial"/>
              </a:rPr>
              <a:t>The last item is the Unexplained Difference amount. In an ideal world, mathematically the other components dollars should match the P&amp;L dollar amount. Very often, there are still dollars spent that can’t be accounted for. These dollars are considered unexplained. Things like inventory errors, inaccurate food transfers or purchases, recipe errors or even changes in raw item costs show up in this category.  </a:t>
            </a:r>
          </a:p>
          <a:p>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4738203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Let’s give just a minute to discuss condiments.</a:t>
            </a:r>
          </a:p>
          <a:p>
            <a:r>
              <a:rPr lang="en-US" sz="1100" b="0" i="0" u="none" strike="noStrike" cap="none" dirty="0">
                <a:solidFill>
                  <a:srgbClr val="000000"/>
                </a:solidFill>
                <a:effectLst/>
                <a:latin typeface="Arial"/>
                <a:ea typeface="Arial"/>
                <a:cs typeface="Arial"/>
                <a:sym typeface="Arial"/>
              </a:rPr>
              <a:t>Condiments, which include salt and pepper packets, ketchup, salad dressings, etc. are another opportunity to keep dollars from flying out the window. With these a posted condiment policies and advises the crew about handing them out. </a:t>
            </a:r>
          </a:p>
          <a:p>
            <a:r>
              <a:rPr lang="en-US" sz="1100" b="0" i="0" u="none" strike="noStrike" cap="none" dirty="0">
                <a:solidFill>
                  <a:srgbClr val="000000"/>
                </a:solidFill>
                <a:effectLst/>
                <a:latin typeface="Arial"/>
                <a:ea typeface="Arial"/>
                <a:cs typeface="Arial"/>
                <a:sym typeface="Arial"/>
              </a:rPr>
              <a:t>Fryer oil is also considered a condiment and is something he can manage. Keeps a watchful eye on oil usage and quality. Checks the oil filtering and oil changing procedures. Use additional tools like the supplier oil report to check the food/oil ratio. </a:t>
            </a:r>
          </a:p>
          <a:p>
            <a:r>
              <a:rPr lang="en-US" sz="1100" b="0" i="0" u="none" strike="noStrike" cap="none" dirty="0">
                <a:solidFill>
                  <a:srgbClr val="000000"/>
                </a:solidFill>
                <a:effectLst/>
                <a:latin typeface="Arial"/>
                <a:ea typeface="Arial"/>
                <a:cs typeface="Arial"/>
                <a:sym typeface="Arial"/>
              </a:rPr>
              <a:t>In our example here my condiment costs is $1,200 above my target. To investigate any condiment, follow the link.</a:t>
            </a:r>
            <a:endParaRPr lang="en-US" dirty="0"/>
          </a:p>
        </p:txBody>
      </p:sp>
    </p:spTree>
    <p:extLst>
      <p:ext uri="{BB962C8B-B14F-4D97-AF65-F5344CB8AC3E}">
        <p14:creationId xmlns:p14="http://schemas.microsoft.com/office/powerpoint/2010/main" val="14600191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When you click on the link you get a condiment stat report. While this does not show expected usage like recipe based items we can still get a lot of information from the screen.</a:t>
            </a:r>
          </a:p>
          <a:p>
            <a:r>
              <a:rPr lang="en-US" sz="1100" b="0" i="0" u="sng" strike="noStrike" cap="none" dirty="0">
                <a:solidFill>
                  <a:srgbClr val="000000"/>
                </a:solidFill>
                <a:effectLst/>
                <a:latin typeface="Arial"/>
                <a:ea typeface="Arial"/>
                <a:cs typeface="Arial"/>
                <a:sym typeface="Arial"/>
              </a:rPr>
              <a:t>Question</a:t>
            </a:r>
            <a:r>
              <a:rPr lang="en-US" sz="1100" b="0" i="0" u="none" strike="noStrike" cap="none" dirty="0">
                <a:solidFill>
                  <a:srgbClr val="000000"/>
                </a:solidFill>
                <a:effectLst/>
                <a:latin typeface="Arial"/>
                <a:ea typeface="Arial"/>
                <a:cs typeface="Arial"/>
                <a:sym typeface="Arial"/>
              </a:rPr>
              <a:t>: What is the condiment most restaurants use the most? (Note many people will answer Oil, which is the most expensive) Ketchup packets are usually the highest quantity.</a:t>
            </a:r>
          </a:p>
          <a:p>
            <a:r>
              <a:rPr lang="en-US" sz="1100" b="0" i="0" u="none" strike="noStrike" cap="none" dirty="0">
                <a:solidFill>
                  <a:srgbClr val="000000"/>
                </a:solidFill>
                <a:effectLst/>
                <a:latin typeface="Arial"/>
                <a:ea typeface="Arial"/>
                <a:cs typeface="Arial"/>
                <a:sym typeface="Arial"/>
              </a:rPr>
              <a:t>In this restaurants case, when you sorted by actual usage, it showed Honey Mustard cups as the highest, and by a significant amount, more than 23,000.</a:t>
            </a:r>
          </a:p>
          <a:p>
            <a:r>
              <a:rPr lang="en-US" sz="1100" b="0" i="0" u="none" strike="noStrike" cap="none" dirty="0">
                <a:solidFill>
                  <a:srgbClr val="000000"/>
                </a:solidFill>
                <a:effectLst/>
                <a:latin typeface="Arial"/>
                <a:ea typeface="Arial"/>
                <a:cs typeface="Arial"/>
                <a:sym typeface="Arial"/>
              </a:rPr>
              <a:t>To see this detail let’s click on View Activity</a:t>
            </a:r>
          </a:p>
        </p:txBody>
      </p:sp>
    </p:spTree>
    <p:extLst>
      <p:ext uri="{BB962C8B-B14F-4D97-AF65-F5344CB8AC3E}">
        <p14:creationId xmlns:p14="http://schemas.microsoft.com/office/powerpoint/2010/main" val="32700462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picture is from the Raw Item Activity but edited to include the start and end of the month together, this tells the story from the beginning to the end of the month. </a:t>
            </a:r>
          </a:p>
          <a:p>
            <a:r>
              <a:rPr lang="en-US" dirty="0"/>
              <a:t>They started with their error of 23,699 in the beginning of April. As a matter of fact they missed that in March their condiments had dropped to just over 1%. </a:t>
            </a:r>
          </a:p>
          <a:p>
            <a:r>
              <a:rPr lang="en-US" dirty="0"/>
              <a:t>During the end of month for April they got the corrected inventory, and ended the month with  480.</a:t>
            </a:r>
          </a:p>
          <a:p>
            <a:r>
              <a:rPr lang="en-US" sz="1100" b="0" i="0" u="none" strike="noStrike" cap="none" dirty="0">
                <a:solidFill>
                  <a:srgbClr val="000000"/>
                </a:solidFill>
                <a:effectLst/>
                <a:latin typeface="Arial"/>
                <a:ea typeface="Arial"/>
                <a:cs typeface="Arial"/>
                <a:sym typeface="Arial"/>
              </a:rPr>
              <a:t>This meant that they told the system they used </a:t>
            </a:r>
            <a:r>
              <a:rPr lang="en-US" dirty="0"/>
              <a:t>23,000 honey mustard cups.</a:t>
            </a:r>
          </a:p>
          <a:p>
            <a:r>
              <a:rPr lang="en-US" dirty="0"/>
              <a:t>1 cup is 0.067 cents times 23,000 equals $1,541 which will lower the condiment costs to below their target for the month.</a:t>
            </a:r>
          </a:p>
          <a:p>
            <a:r>
              <a:rPr lang="en-US" dirty="0"/>
              <a:t>These are reasons why we should evaluate the end of month data before you are locked out of editing.</a:t>
            </a:r>
          </a:p>
          <a:p>
            <a:endParaRPr lang="en-US" dirty="0"/>
          </a:p>
        </p:txBody>
      </p:sp>
    </p:spTree>
    <p:extLst>
      <p:ext uri="{BB962C8B-B14F-4D97-AF65-F5344CB8AC3E}">
        <p14:creationId xmlns:p14="http://schemas.microsoft.com/office/powerpoint/2010/main" val="1497457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altLang="en-US" dirty="0"/>
              <a:t>So this is the raw waste screen, but this also applies to inventory. If you were about to waste “1” cheese, what does it mean? How do you count these items? The point is what does the system list as the Unit Of Measure to be, and are use using that measurement?</a:t>
            </a:r>
          </a:p>
          <a:p>
            <a:pPr marL="139700" indent="0">
              <a:buNone/>
            </a:pPr>
            <a:endParaRPr lang="en-US" altLang="en-US" dirty="0"/>
          </a:p>
          <a:p>
            <a:r>
              <a:rPr lang="en-US" altLang="en-US" u="sng" dirty="0"/>
              <a:t>Instructor</a:t>
            </a:r>
            <a:r>
              <a:rPr lang="en-US" altLang="en-US" dirty="0"/>
              <a:t>: For those who might not be able to see the screen, read each one. After you have finished the list, when you are ready, {CLICKING} will reveal the UOM name.</a:t>
            </a:r>
          </a:p>
          <a:p>
            <a:endParaRPr lang="en-US" altLang="en-US" dirty="0"/>
          </a:p>
          <a:p>
            <a:r>
              <a:rPr lang="en-US" altLang="en-US" u="sng" dirty="0"/>
              <a:t>Question</a:t>
            </a:r>
            <a:r>
              <a:rPr lang="en-US" altLang="en-US" dirty="0"/>
              <a:t>: What happens if you inventory 36 lbs. of fries on Monday night by typing 36 and the Tuesday night manager enters 6 bags?</a:t>
            </a:r>
          </a:p>
          <a:p>
            <a:r>
              <a:rPr lang="en-US" altLang="en-US" dirty="0"/>
              <a:t>Answer: Allowing for “normal” usage they will show up being short about 30 bags.  You told the system you had 36 BAGS and they had 6 at close equals a loss of 30. They will be looking for product that did not exist.</a:t>
            </a:r>
          </a:p>
          <a:p>
            <a:r>
              <a:rPr lang="en-US" altLang="en-US" dirty="0"/>
              <a:t>As a supervisor, I want to know that the team is working on accuracy of the counts, such that I can have confidence in the reported numbers.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1644328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Let’s review the P&amp;L side of the equation. It starts with Inventory, which we know also impacts the stat loss as well.</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cap="none" dirty="0">
                <a:solidFill>
                  <a:srgbClr val="000000"/>
                </a:solidFill>
                <a:effectLst/>
                <a:latin typeface="Arial"/>
                <a:ea typeface="Arial"/>
                <a:cs typeface="Arial"/>
                <a:sym typeface="Arial"/>
              </a:rPr>
              <a:t>Check the on-hand inventory report for items that have not been counted and submitted at least once in the month.  This is even more important for items that show new in parenthesis as part of the name.  Those new items then have a verified starting inventory.</a:t>
            </a:r>
          </a:p>
          <a:p>
            <a:r>
              <a:rPr lang="en-US" sz="1100" b="0" i="0" u="none" strike="noStrike" cap="none" dirty="0">
                <a:solidFill>
                  <a:srgbClr val="000000"/>
                </a:solidFill>
                <a:effectLst/>
                <a:latin typeface="Arial"/>
                <a:ea typeface="Arial"/>
                <a:cs typeface="Arial"/>
                <a:sym typeface="Arial"/>
              </a:rPr>
              <a:t>For Purchases or Adjustments, Truck managers review the incoming purchases and submit them to inventory right away.  They compare the invoices to the information from the driver to confirm the invoices and purchases match. By doing this regularly, you are avoiding or minimizing stat difference, and making sure they get what they paid for.  </a:t>
            </a:r>
          </a:p>
          <a:p>
            <a:r>
              <a:rPr lang="en-US" sz="1100" b="0" i="0" u="none" strike="noStrike" cap="none" dirty="0">
                <a:solidFill>
                  <a:srgbClr val="000000"/>
                </a:solidFill>
                <a:effectLst/>
                <a:latin typeface="Arial"/>
                <a:ea typeface="Arial"/>
                <a:cs typeface="Arial"/>
                <a:sym typeface="Arial"/>
              </a:rPr>
              <a:t>Transfers must be approved in a timely basis by the “In” restaurant. Review to make sure they are accurate and timely.</a:t>
            </a:r>
          </a:p>
          <a:p>
            <a:r>
              <a:rPr lang="en-US" sz="1100" b="0" i="0" u="none" strike="noStrike" cap="none" dirty="0">
                <a:solidFill>
                  <a:srgbClr val="000000"/>
                </a:solidFill>
                <a:effectLst/>
                <a:latin typeface="Arial"/>
                <a:ea typeface="Arial"/>
                <a:cs typeface="Arial"/>
                <a:sym typeface="Arial"/>
              </a:rPr>
              <a:t>Food promotion is the cost of any manual or electronic promo</a:t>
            </a:r>
          </a:p>
          <a:p>
            <a:r>
              <a:rPr lang="en-US" sz="1100" b="0" i="0" u="none" strike="noStrike" cap="none" dirty="0">
                <a:solidFill>
                  <a:srgbClr val="000000"/>
                </a:solidFill>
                <a:effectLst/>
                <a:latin typeface="Arial"/>
                <a:ea typeface="Arial"/>
                <a:cs typeface="Arial"/>
                <a:sym typeface="Arial"/>
              </a:rPr>
              <a:t>Base food is the cost of serving the customers. It is the items served at their cost times the calculated price of the recipe. Items on the stat without an expected usage are not included in the base food.</a:t>
            </a:r>
          </a:p>
          <a:p>
            <a:r>
              <a:rPr lang="en-US" sz="1100" b="0" i="0" u="none" strike="noStrike" cap="none" dirty="0">
                <a:solidFill>
                  <a:srgbClr val="000000"/>
                </a:solidFill>
                <a:effectLst/>
                <a:latin typeface="Arial"/>
                <a:ea typeface="Arial"/>
                <a:cs typeface="Arial"/>
                <a:sym typeface="Arial"/>
              </a:rPr>
              <a:t>Discounts and coupons are the calculated food cost associated with POS auto-bundle and with mobile offers.</a:t>
            </a:r>
          </a:p>
        </p:txBody>
      </p:sp>
    </p:spTree>
    <p:extLst>
      <p:ext uri="{BB962C8B-B14F-4D97-AF65-F5344CB8AC3E}">
        <p14:creationId xmlns:p14="http://schemas.microsoft.com/office/powerpoint/2010/main" val="9820812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E967C46D-66ED-3241-B06B-9B9EFC47CF2C}"/>
              </a:ext>
            </a:extLst>
          </p:cNvPr>
          <p:cNvSpPr>
            <a:spLocks noGrp="1" noRot="1" noChangeAspect="1" noChangeArrowheads="1" noTextEdit="1"/>
          </p:cNvSpPr>
          <p:nvPr>
            <p:ph type="sldImg"/>
          </p:nvPr>
        </p:nvSpPr>
        <p:spPr>
          <a:xfrm>
            <a:off x="393700" y="692150"/>
            <a:ext cx="6070600" cy="3416300"/>
          </a:xfrm>
          <a:ln/>
        </p:spPr>
      </p:sp>
      <p:sp>
        <p:nvSpPr>
          <p:cNvPr id="203779" name="Rectangle 3">
            <a:extLst>
              <a:ext uri="{FF2B5EF4-FFF2-40B4-BE49-F238E27FC236}">
                <a16:creationId xmlns:a16="http://schemas.microsoft.com/office/drawing/2014/main" id="{2F731872-D9F5-8D41-97BF-83F8C4AF7497}"/>
              </a:ext>
            </a:extLst>
          </p:cNvPr>
          <p:cNvSpPr>
            <a:spLocks noGrp="1" noChangeArrowheads="1"/>
          </p:cNvSpPr>
          <p:nvPr>
            <p:ph type="body" idx="1"/>
          </p:nvPr>
        </p:nvSpPr>
        <p:spPr/>
        <p:txBody>
          <a:bodyPr/>
          <a:lstStyle/>
          <a:p>
            <a:r>
              <a:rPr lang="en-US" altLang="en-US" dirty="0"/>
              <a:t>As you review your FOB, and especially the stat, you need to take that information and ask questions like these</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altLang="en-US" dirty="0"/>
              <a:t>“What are the raw product handling and thaw and UHC cabinet procedures for this product? Are the crew following them?””</a:t>
            </a:r>
          </a:p>
          <a:p>
            <a:r>
              <a:rPr lang="en-US" altLang="en-US" dirty="0"/>
              <a:t>“What are the crew assembly procedures for this product? Are the crew following them?”</a:t>
            </a:r>
          </a:p>
          <a:p>
            <a:r>
              <a:rPr lang="en-US" altLang="en-US" dirty="0"/>
              <a:t>These are all kitchen processes that you need to follow op on the floor</a:t>
            </a:r>
          </a:p>
          <a:p>
            <a:r>
              <a:rPr lang="en-US" altLang="en-US" dirty="0"/>
              <a:t>Then we get into condiments and the crew procedures for condiments as well as the maintenance of the oil in the fryers</a:t>
            </a:r>
          </a:p>
          <a:p>
            <a:r>
              <a:rPr lang="en-US" altLang="en-US" dirty="0"/>
              <a:t>For the service area, just as we spoke earlier; are we taking action during drawer counts and cash management to assure accurate POS use</a:t>
            </a:r>
          </a:p>
          <a:p>
            <a:r>
              <a:rPr lang="en-US" altLang="en-US" dirty="0"/>
              <a:t>Next is the equipment maintenance, for any item at the top of the list check that the machine is functioning properly</a:t>
            </a:r>
          </a:p>
          <a:p>
            <a:r>
              <a:rPr lang="en-US" altLang="en-US" dirty="0"/>
              <a:t>For anything that you find, if it is product or equipment or procedures, document and communicate it to all and offer recognition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altLang="en-US" sz="800" dirty="0"/>
              <a:t>In a restaurant that does $230,000 per month, they will spend $60,000 on food.  If we could get an improvement of just ½ of 1% that would save us $1,100 a month.  But how  do we find $1,100 out of $60,000 when we are talking about products that are cost less than $1.  You must break it down into smaller parts.  You can’t eat an elephant in one bite.  You must narrow your focus to the smallest part that you can improve.  Remember, just printing reports will NEVER improve food cost.  You must take action on the facts that you gather.</a:t>
            </a:r>
          </a:p>
          <a:p>
            <a:endParaRPr lang="en-US" altLang="en-US" sz="800" dirty="0"/>
          </a:p>
        </p:txBody>
      </p:sp>
    </p:spTree>
    <p:extLst>
      <p:ext uri="{BB962C8B-B14F-4D97-AF65-F5344CB8AC3E}">
        <p14:creationId xmlns:p14="http://schemas.microsoft.com/office/powerpoint/2010/main" val="19904936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E967C46D-66ED-3241-B06B-9B9EFC47CF2C}"/>
              </a:ext>
            </a:extLst>
          </p:cNvPr>
          <p:cNvSpPr>
            <a:spLocks noGrp="1" noRot="1" noChangeAspect="1" noChangeArrowheads="1" noTextEdit="1"/>
          </p:cNvSpPr>
          <p:nvPr>
            <p:ph type="sldImg"/>
          </p:nvPr>
        </p:nvSpPr>
        <p:spPr>
          <a:xfrm>
            <a:off x="393700" y="692150"/>
            <a:ext cx="6070600" cy="3416300"/>
          </a:xfrm>
          <a:ln/>
        </p:spPr>
      </p:sp>
      <p:sp>
        <p:nvSpPr>
          <p:cNvPr id="203779" name="Rectangle 3">
            <a:extLst>
              <a:ext uri="{FF2B5EF4-FFF2-40B4-BE49-F238E27FC236}">
                <a16:creationId xmlns:a16="http://schemas.microsoft.com/office/drawing/2014/main" id="{2F731872-D9F5-8D41-97BF-83F8C4AF7497}"/>
              </a:ext>
            </a:extLst>
          </p:cNvPr>
          <p:cNvSpPr>
            <a:spLocks noGrp="1" noChangeArrowheads="1"/>
          </p:cNvSpPr>
          <p:nvPr>
            <p:ph type="body" idx="1"/>
          </p:nvPr>
        </p:nvSpPr>
        <p:spPr/>
        <p:txBody>
          <a:bodyPr/>
          <a:lstStyle/>
          <a:p>
            <a:r>
              <a:rPr lang="en-US" altLang="en-US" dirty="0"/>
              <a:t>As you review your FOB, and especially the stat, you need to take that information and ask questions like these</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altLang="en-US" dirty="0"/>
              <a:t>“What are the raw product handling and thaw and UHC cabinet procedures for this product? Are the crew following them?””</a:t>
            </a:r>
          </a:p>
          <a:p>
            <a:r>
              <a:rPr lang="en-US" altLang="en-US" dirty="0"/>
              <a:t>“What are the crew assembly procedures for this product? Are the crew following them?”</a:t>
            </a:r>
          </a:p>
          <a:p>
            <a:r>
              <a:rPr lang="en-US" altLang="en-US" dirty="0"/>
              <a:t>These are all kitchen processes that you need to follow op on the floor</a:t>
            </a:r>
          </a:p>
          <a:p>
            <a:r>
              <a:rPr lang="en-US" altLang="en-US" dirty="0"/>
              <a:t>Then we get into condiments and the crew procedures for condiments as well as the maintenance of the oil in the fryers</a:t>
            </a:r>
          </a:p>
          <a:p>
            <a:r>
              <a:rPr lang="en-US" altLang="en-US" dirty="0"/>
              <a:t>For the service area, just as we spoke earlier; are we taking action during drawer counts and cash management to assure accurate POS use</a:t>
            </a:r>
          </a:p>
          <a:p>
            <a:r>
              <a:rPr lang="en-US" altLang="en-US" dirty="0"/>
              <a:t>Next is the equipment maintenance, for any item at the top of the list check that the machine is functioning properly</a:t>
            </a:r>
          </a:p>
          <a:p>
            <a:r>
              <a:rPr lang="en-US" altLang="en-US" dirty="0"/>
              <a:t>For anything that you find, if it is product or equipment or procedures, document and communicate it to all and offer recognition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altLang="en-US" sz="800" dirty="0"/>
              <a:t>In a restaurant that does $230,000 per month, they will spend $60,000 on food.  If we could get an improvement of just ½ of 1% that would save us $1,100 a month.  But how  do we find $1,100 out of $60,000 when we are talking about products that are cost less than $1.  You must break it down into smaller parts.  You can’t eat an elephant in one bite.  You must narrow your focus to the smallest part that you can improve.  Remember, just printing reports will NEVER improve food cost.  You must take action on the facts that you gather.</a:t>
            </a:r>
          </a:p>
          <a:p>
            <a:endParaRPr lang="en-US" altLang="en-US" sz="800" dirty="0"/>
          </a:p>
        </p:txBody>
      </p:sp>
    </p:spTree>
    <p:extLst>
      <p:ext uri="{BB962C8B-B14F-4D97-AF65-F5344CB8AC3E}">
        <p14:creationId xmlns:p14="http://schemas.microsoft.com/office/powerpoint/2010/main" val="23970684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an OO / mid-manager you have to set direction for the restaurant</a:t>
            </a:r>
          </a:p>
          <a:p>
            <a:r>
              <a:rPr lang="en-US" dirty="0"/>
              <a:t>You should collaborate with them on food cost targets, are they part of your bonus</a:t>
            </a:r>
          </a:p>
          <a:p>
            <a:r>
              <a:rPr lang="en-US" dirty="0"/>
              <a:t>What and when should inventory occur</a:t>
            </a:r>
          </a:p>
          <a:p>
            <a:r>
              <a:rPr lang="en-US" dirty="0"/>
              <a:t>Just running a stat doesn’t fix food cost, must create an action plan, example coming up</a:t>
            </a:r>
          </a:p>
          <a:p>
            <a:r>
              <a:rPr lang="en-US" dirty="0"/>
              <a:t>Review inventory for errors</a:t>
            </a:r>
          </a:p>
          <a:p>
            <a:r>
              <a:rPr lang="en-US" dirty="0"/>
              <a:t>At EOM review what worked and did not work</a:t>
            </a:r>
          </a:p>
        </p:txBody>
      </p:sp>
      <p:sp>
        <p:nvSpPr>
          <p:cNvPr id="4" name="Slide Number Placeholder 3"/>
          <p:cNvSpPr>
            <a:spLocks noGrp="1"/>
          </p:cNvSpPr>
          <p:nvPr>
            <p:ph type="sldNum" sz="quarter" idx="5"/>
          </p:nvPr>
        </p:nvSpPr>
        <p:spPr/>
        <p:txBody>
          <a:bodyPr/>
          <a:lstStyle/>
          <a:p>
            <a:fld id="{D2CFBA4B-6E1C-6846-8CE7-C8EF445F97D1}" type="slidenum">
              <a:rPr lang="en-US" smtClean="0"/>
              <a:t>64</a:t>
            </a:fld>
            <a:endParaRPr lang="en-US" dirty="0"/>
          </a:p>
        </p:txBody>
      </p:sp>
    </p:spTree>
    <p:extLst>
      <p:ext uri="{BB962C8B-B14F-4D97-AF65-F5344CB8AC3E}">
        <p14:creationId xmlns:p14="http://schemas.microsoft.com/office/powerpoint/2010/main" val="18976420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0081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So while we have this class today, let’s look at the materials that you will always have for you and your future managers.</a:t>
            </a:r>
          </a:p>
          <a:p>
            <a:r>
              <a:rPr lang="en-US" dirty="0"/>
              <a:t>T</a:t>
            </a:r>
            <a:r>
              <a:rPr lang="en-US" baseline="0" dirty="0"/>
              <a:t>he TKIT provided by McDonald’s as the transition from the ISP to the new Cash, Inventory and Timekeeping modules.</a:t>
            </a:r>
          </a:p>
          <a:p>
            <a:r>
              <a:rPr lang="en-US" baseline="0" dirty="0"/>
              <a:t>The Demo Walkthrough is designed to be viewed on a laptop or desktop computer. It’s self-guided and allows managers to click through functionality based on specific tasks they might be responsible for in their role. </a:t>
            </a:r>
          </a:p>
          <a:p>
            <a:r>
              <a:rPr lang="en-US" baseline="0" dirty="0"/>
              <a:t>The Transition Kit and Learn As You Go (LAYGO) are designed to be responsive and can be viewed on any smart device or computer, however the Transition Kit has a lot of text and you might find that it’s easier to view on a laptop or desktop.</a:t>
            </a:r>
          </a:p>
          <a:p>
            <a:r>
              <a:rPr lang="en-US" baseline="0" dirty="0"/>
              <a:t>As mentioned, Learn as You Go or LAYGO was designed to be readily accessible via smart device to provide on-the-job support after restaurants go live on CIT. For managers who don’t wish to pin the URL to the home screen of their phone, LAYGO can be accessed via the BOS Server or Fred tablet.</a:t>
            </a:r>
          </a:p>
        </p:txBody>
      </p:sp>
      <p:sp>
        <p:nvSpPr>
          <p:cNvPr id="4" name="Slide Number Placeholder 3"/>
          <p:cNvSpPr>
            <a:spLocks noGrp="1"/>
          </p:cNvSpPr>
          <p:nvPr>
            <p:ph type="sldNum" sz="quarter" idx="10"/>
          </p:nvPr>
        </p:nvSpPr>
        <p:spPr/>
        <p:txBody>
          <a:bodyPr/>
          <a:lstStyle/>
          <a:p>
            <a:fld id="{B59D018E-29BB-4590-A220-200A9296EEB3}" type="slidenum">
              <a:rPr lang="en-US" smtClean="0"/>
              <a:t>7</a:t>
            </a:fld>
            <a:endParaRPr lang="en-US" dirty="0"/>
          </a:p>
        </p:txBody>
      </p:sp>
    </p:spTree>
    <p:extLst>
      <p:ext uri="{BB962C8B-B14F-4D97-AF65-F5344CB8AC3E}">
        <p14:creationId xmlns:p14="http://schemas.microsoft.com/office/powerpoint/2010/main" val="3063472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QsrSoft has the QsrSoft Academy. The link is available from any screen in Cash &amp; Inventory with the Need Help button. </a:t>
            </a:r>
          </a:p>
          <a:p>
            <a:r>
              <a:rPr lang="en-US" dirty="0"/>
              <a:t>When you click on Need Help a window will appear asking if you want the Tool Tip, Academy or to reach the support team. </a:t>
            </a:r>
          </a:p>
          <a:p>
            <a:r>
              <a:rPr lang="en-US" dirty="0"/>
              <a:t>The tool tip is a quick reference based on the screen you are looking at, it describes the functionality and messages you might see, but it doesn’t tell you “how to”.</a:t>
            </a:r>
          </a:p>
          <a:p>
            <a:r>
              <a:rPr lang="en-US" dirty="0"/>
              <a:t>Academy is a set of “how to” video’s and job aide documents.</a:t>
            </a:r>
          </a:p>
          <a:p>
            <a:r>
              <a:rPr lang="en-US" dirty="0"/>
              <a:t>We will come back to to the support option in a minute</a:t>
            </a:r>
          </a:p>
        </p:txBody>
      </p:sp>
      <p:sp>
        <p:nvSpPr>
          <p:cNvPr id="4" name="Slide Number Placeholder 3"/>
          <p:cNvSpPr>
            <a:spLocks noGrp="1"/>
          </p:cNvSpPr>
          <p:nvPr>
            <p:ph type="sldNum" sz="quarter" idx="5"/>
          </p:nvPr>
        </p:nvSpPr>
        <p:spPr/>
        <p:txBody>
          <a:bodyPr/>
          <a:lstStyle/>
          <a:p>
            <a:fld id="{B59D018E-29BB-4590-A220-200A9296EEB3}" type="slidenum">
              <a:rPr lang="en-US" smtClean="0"/>
              <a:t>8</a:t>
            </a:fld>
            <a:endParaRPr lang="en-US" dirty="0"/>
          </a:p>
        </p:txBody>
      </p:sp>
    </p:spTree>
    <p:extLst>
      <p:ext uri="{BB962C8B-B14F-4D97-AF65-F5344CB8AC3E}">
        <p14:creationId xmlns:p14="http://schemas.microsoft.com/office/powerpoint/2010/main" val="2139576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QsrSoft has the QsrSoft Academy. This is what you see when you open the link.</a:t>
            </a:r>
          </a:p>
          <a:p>
            <a:r>
              <a:rPr lang="en-US" dirty="0"/>
              <a:t>At the top, Use the search window to find content both video based as well as various job aide knowledge articles.</a:t>
            </a:r>
          </a:p>
          <a:p>
            <a:r>
              <a:rPr lang="en-US" dirty="0"/>
              <a:t>All of the QsrSoft tools are listed and all have content available. Find an example and use one of these at your next manager meeting.</a:t>
            </a:r>
          </a:p>
          <a:p>
            <a:r>
              <a:rPr lang="en-US" dirty="0"/>
              <a:t>The Spanish content if available will be located at the bottom of an article, or as subtitles in the video’s</a:t>
            </a:r>
          </a:p>
          <a:p>
            <a:r>
              <a:rPr lang="en-US" dirty="0"/>
              <a:t>Pick a topic, any topic, and use a video at your next manager meeting to facilitate continuous learning and discussion.</a:t>
            </a:r>
          </a:p>
          <a:p>
            <a:endParaRPr lang="en-US" dirty="0"/>
          </a:p>
        </p:txBody>
      </p:sp>
      <p:sp>
        <p:nvSpPr>
          <p:cNvPr id="4" name="Slide Number Placeholder 3"/>
          <p:cNvSpPr>
            <a:spLocks noGrp="1"/>
          </p:cNvSpPr>
          <p:nvPr>
            <p:ph type="sldNum" sz="quarter" idx="5"/>
          </p:nvPr>
        </p:nvSpPr>
        <p:spPr/>
        <p:txBody>
          <a:bodyPr/>
          <a:lstStyle/>
          <a:p>
            <a:fld id="{B59D018E-29BB-4590-A220-200A9296EEB3}" type="slidenum">
              <a:rPr lang="en-US" smtClean="0"/>
              <a:t>9</a:t>
            </a:fld>
            <a:endParaRPr lang="en-US" dirty="0"/>
          </a:p>
        </p:txBody>
      </p:sp>
    </p:spTree>
    <p:extLst>
      <p:ext uri="{BB962C8B-B14F-4D97-AF65-F5344CB8AC3E}">
        <p14:creationId xmlns:p14="http://schemas.microsoft.com/office/powerpoint/2010/main" val="3780424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So in the QsrSoft Inventory tool the biggest change is all about timing. All of the inventory tools involve automatic updates done on a timely basis. Managers can’t use this tool to make changes in the past, but why were you trying to edit the past anyway? What changes to routines can we make to work within the tool we have? ISP always worked in the past, QsrSoft inventory works from today forward. That means you have to have good processes in place.</a:t>
            </a:r>
          </a:p>
        </p:txBody>
      </p:sp>
    </p:spTree>
    <p:extLst>
      <p:ext uri="{BB962C8B-B14F-4D97-AF65-F5344CB8AC3E}">
        <p14:creationId xmlns:p14="http://schemas.microsoft.com/office/powerpoint/2010/main" val="35937689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0" y="0"/>
            <a:ext cx="9144000" cy="5143523"/>
          </a:xfrm>
          <a:prstGeom prst="rect">
            <a:avLst/>
          </a:prstGeom>
          <a:noFill/>
          <a:ln>
            <a:noFill/>
          </a:ln>
        </p:spPr>
      </p:pic>
      <p:sp>
        <p:nvSpPr>
          <p:cNvPr id="11" name="Google Shape;11;p2"/>
          <p:cNvSpPr txBox="1">
            <a:spLocks noGrp="1"/>
          </p:cNvSpPr>
          <p:nvPr>
            <p:ph type="ctrTitle"/>
          </p:nvPr>
        </p:nvSpPr>
        <p:spPr>
          <a:xfrm>
            <a:off x="2302050" y="1223200"/>
            <a:ext cx="4539900" cy="2697000"/>
          </a:xfrm>
          <a:prstGeom prst="rect">
            <a:avLst/>
          </a:prstGeom>
        </p:spPr>
        <p:txBody>
          <a:bodyPr spcFirstLastPara="1" wrap="square" lIns="0" tIns="0" rIns="0" bIns="0"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 name="Slide Number Placeholder 1">
            <a:extLst>
              <a:ext uri="{FF2B5EF4-FFF2-40B4-BE49-F238E27FC236}">
                <a16:creationId xmlns:a16="http://schemas.microsoft.com/office/drawing/2014/main" id="{E7BA8567-E6B1-9B4A-9D38-1F4170EE2BC1}"/>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
        <p:nvSpPr>
          <p:cNvPr id="5" name="Footer Placeholder 1">
            <a:extLst>
              <a:ext uri="{FF2B5EF4-FFF2-40B4-BE49-F238E27FC236}">
                <a16:creationId xmlns:a16="http://schemas.microsoft.com/office/drawing/2014/main" id="{21D49F69-6BE9-3A4D-A613-F6DA359EE5B0}"/>
              </a:ext>
            </a:extLst>
          </p:cNvPr>
          <p:cNvSpPr>
            <a:spLocks noGrp="1"/>
          </p:cNvSpPr>
          <p:nvPr>
            <p:ph type="ftr" sz="quarter" idx="3"/>
          </p:nvPr>
        </p:nvSpPr>
        <p:spPr>
          <a:xfrm>
            <a:off x="0" y="4868863"/>
            <a:ext cx="3086100" cy="274637"/>
          </a:xfrm>
          <a:prstGeom prst="rect">
            <a:avLst/>
          </a:prstGeom>
        </p:spPr>
        <p:txBody>
          <a:bodyPr vert="horz" lIns="91440" tIns="45720" rIns="91440" bIns="45720" rtlCol="0" anchor="ctr"/>
          <a:lstStyle>
            <a:lvl1pPr algn="ctr">
              <a:defRPr sz="800">
                <a:solidFill>
                  <a:schemeClr val="tx1">
                    <a:tint val="75000"/>
                  </a:schemeClr>
                </a:solidFill>
              </a:defRPr>
            </a:lvl1pPr>
          </a:lstStyle>
          <a:p>
            <a:r>
              <a:rPr lang="en-US" dirty="0"/>
              <a:t>© 2021 QsrSoft, LLC. All rights reserved</a:t>
            </a:r>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1"/>
        <p:cNvGrpSpPr/>
        <p:nvPr/>
      </p:nvGrpSpPr>
      <p:grpSpPr>
        <a:xfrm>
          <a:off x="0" y="0"/>
          <a:ext cx="0" cy="0"/>
          <a:chOff x="0" y="0"/>
          <a:chExt cx="0" cy="0"/>
        </a:xfrm>
      </p:grpSpPr>
      <p:pic>
        <p:nvPicPr>
          <p:cNvPr id="22" name="Google Shape;22;p5"/>
          <p:cNvPicPr preferRelativeResize="0"/>
          <p:nvPr/>
        </p:nvPicPr>
        <p:blipFill>
          <a:blip r:embed="rId2">
            <a:alphaModFix/>
          </a:blip>
          <a:stretch>
            <a:fillRect/>
          </a:stretch>
        </p:blipFill>
        <p:spPr>
          <a:xfrm>
            <a:off x="0" y="0"/>
            <a:ext cx="9144000" cy="5143500"/>
          </a:xfrm>
          <a:prstGeom prst="rect">
            <a:avLst/>
          </a:prstGeom>
          <a:noFill/>
          <a:ln>
            <a:noFill/>
          </a:ln>
        </p:spPr>
      </p:pic>
      <p:sp>
        <p:nvSpPr>
          <p:cNvPr id="23" name="Google Shape;23;p5"/>
          <p:cNvSpPr txBox="1">
            <a:spLocks noGrp="1"/>
          </p:cNvSpPr>
          <p:nvPr>
            <p:ph type="title"/>
          </p:nvPr>
        </p:nvSpPr>
        <p:spPr>
          <a:xfrm>
            <a:off x="699000" y="911700"/>
            <a:ext cx="2020800" cy="3327600"/>
          </a:xfrm>
          <a:prstGeom prst="rect">
            <a:avLst/>
          </a:prstGeom>
        </p:spPr>
        <p:txBody>
          <a:bodyPr spcFirstLastPara="1" wrap="square" lIns="0" tIns="0" rIns="0" bIns="0" anchor="ctr" anchorCtr="0"/>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24" name="Google Shape;24;p5"/>
          <p:cNvSpPr txBox="1">
            <a:spLocks noGrp="1"/>
          </p:cNvSpPr>
          <p:nvPr>
            <p:ph type="body" idx="1"/>
          </p:nvPr>
        </p:nvSpPr>
        <p:spPr>
          <a:xfrm>
            <a:off x="3844325" y="805325"/>
            <a:ext cx="4842600" cy="3548100"/>
          </a:xfrm>
          <a:prstGeom prst="rect">
            <a:avLst/>
          </a:prstGeom>
        </p:spPr>
        <p:txBody>
          <a:bodyPr spcFirstLastPara="1" wrap="square" lIns="0" tIns="0" rIns="0" bIns="0" anchor="ctr" anchorCtr="0"/>
          <a:lstStyle>
            <a:lvl1pPr marL="457200" lvl="0" indent="-368300">
              <a:spcBef>
                <a:spcPts val="600"/>
              </a:spcBef>
              <a:spcAft>
                <a:spcPts val="0"/>
              </a:spcAft>
              <a:buSzPts val="2200"/>
              <a:buChar char="◦"/>
              <a:defRPr/>
            </a:lvl1pPr>
            <a:lvl2pPr marL="914400" lvl="1" indent="-368300">
              <a:spcBef>
                <a:spcPts val="1000"/>
              </a:spcBef>
              <a:spcAft>
                <a:spcPts val="0"/>
              </a:spcAft>
              <a:buSzPts val="2200"/>
              <a:buChar char="◦"/>
              <a:defRPr/>
            </a:lvl2pPr>
            <a:lvl3pPr marL="1371600" lvl="2" indent="-368300">
              <a:spcBef>
                <a:spcPts val="1000"/>
              </a:spcBef>
              <a:spcAft>
                <a:spcPts val="0"/>
              </a:spcAft>
              <a:buSzPts val="2200"/>
              <a:buChar char="◦"/>
              <a:defRPr/>
            </a:lvl3pPr>
            <a:lvl4pPr marL="1828800" lvl="3" indent="-368300">
              <a:spcBef>
                <a:spcPts val="1000"/>
              </a:spcBef>
              <a:spcAft>
                <a:spcPts val="0"/>
              </a:spcAft>
              <a:buSzPts val="2200"/>
              <a:buChar char="◦"/>
              <a:defRPr/>
            </a:lvl4pPr>
            <a:lvl5pPr marL="2286000" lvl="4" indent="-368300">
              <a:spcBef>
                <a:spcPts val="1000"/>
              </a:spcBef>
              <a:spcAft>
                <a:spcPts val="0"/>
              </a:spcAft>
              <a:buSzPts val="2200"/>
              <a:buChar char="◦"/>
              <a:defRPr/>
            </a:lvl5pPr>
            <a:lvl6pPr marL="2743200" lvl="5" indent="-368300">
              <a:spcBef>
                <a:spcPts val="1000"/>
              </a:spcBef>
              <a:spcAft>
                <a:spcPts val="0"/>
              </a:spcAft>
              <a:buSzPts val="2200"/>
              <a:buChar char="◦"/>
              <a:defRPr/>
            </a:lvl6pPr>
            <a:lvl7pPr marL="3200400" lvl="6" indent="-368300">
              <a:spcBef>
                <a:spcPts val="1000"/>
              </a:spcBef>
              <a:spcAft>
                <a:spcPts val="0"/>
              </a:spcAft>
              <a:buSzPts val="2200"/>
              <a:buChar char="◦"/>
              <a:defRPr/>
            </a:lvl7pPr>
            <a:lvl8pPr marL="3657600" lvl="7" indent="-368300">
              <a:spcBef>
                <a:spcPts val="1000"/>
              </a:spcBef>
              <a:spcAft>
                <a:spcPts val="0"/>
              </a:spcAft>
              <a:buSzPts val="2200"/>
              <a:buChar char="◦"/>
              <a:defRPr/>
            </a:lvl8pPr>
            <a:lvl9pPr marL="4114800" lvl="8" indent="-368300">
              <a:spcBef>
                <a:spcPts val="1000"/>
              </a:spcBef>
              <a:spcAft>
                <a:spcPts val="1000"/>
              </a:spcAft>
              <a:buSzPts val="2200"/>
              <a:buChar char="◦"/>
              <a:defRPr/>
            </a:lvl9pPr>
          </a:lstStyle>
          <a:p>
            <a:endParaRPr/>
          </a:p>
        </p:txBody>
      </p:sp>
      <p:sp>
        <p:nvSpPr>
          <p:cNvPr id="25" name="Google Shape;25;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6" name="Footer Placeholder 1">
            <a:extLst>
              <a:ext uri="{FF2B5EF4-FFF2-40B4-BE49-F238E27FC236}">
                <a16:creationId xmlns:a16="http://schemas.microsoft.com/office/drawing/2014/main" id="{978EE47A-E0C6-C249-981F-D0A4BD0264B2}"/>
              </a:ext>
            </a:extLst>
          </p:cNvPr>
          <p:cNvSpPr>
            <a:spLocks noGrp="1"/>
          </p:cNvSpPr>
          <p:nvPr>
            <p:ph type="ftr" sz="quarter" idx="3"/>
          </p:nvPr>
        </p:nvSpPr>
        <p:spPr>
          <a:xfrm>
            <a:off x="0" y="4868863"/>
            <a:ext cx="3086100" cy="274637"/>
          </a:xfrm>
          <a:prstGeom prst="rect">
            <a:avLst/>
          </a:prstGeom>
        </p:spPr>
        <p:txBody>
          <a:bodyPr vert="horz" lIns="91440" tIns="45720" rIns="91440" bIns="45720" rtlCol="0" anchor="ctr"/>
          <a:lstStyle>
            <a:lvl1pPr algn="ctr">
              <a:defRPr sz="800">
                <a:solidFill>
                  <a:schemeClr val="tx1">
                    <a:tint val="75000"/>
                  </a:schemeClr>
                </a:solidFill>
              </a:defRPr>
            </a:lvl1pPr>
          </a:lstStyle>
          <a:p>
            <a:r>
              <a:rPr lang="en-US" dirty="0"/>
              <a:t>© 2021  QsrSoft, LLC. All rights reserved</a:t>
            </a:r>
          </a:p>
        </p:txBody>
      </p: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bg>
      <p:bgPr>
        <a:gradFill>
          <a:gsLst>
            <a:gs pos="0">
              <a:srgbClr val="46E180"/>
            </a:gs>
            <a:gs pos="100000">
              <a:srgbClr val="B8DF32"/>
            </a:gs>
          </a:gsLst>
          <a:lin ang="5400700" scaled="0"/>
        </a:gradFill>
        <a:effectLst/>
      </p:bgPr>
    </p:bg>
    <p:spTree>
      <p:nvGrpSpPr>
        <p:cNvPr id="1" name="Shape 31"/>
        <p:cNvGrpSpPr/>
        <p:nvPr/>
      </p:nvGrpSpPr>
      <p:grpSpPr>
        <a:xfrm>
          <a:off x="0" y="0"/>
          <a:ext cx="0" cy="0"/>
          <a:chOff x="0" y="0"/>
          <a:chExt cx="0" cy="0"/>
        </a:xfrm>
      </p:grpSpPr>
      <p:pic>
        <p:nvPicPr>
          <p:cNvPr id="32" name="Google Shape;32;p7"/>
          <p:cNvPicPr preferRelativeResize="0"/>
          <p:nvPr/>
        </p:nvPicPr>
        <p:blipFill>
          <a:blip r:embed="rId2">
            <a:alphaModFix/>
          </a:blip>
          <a:stretch>
            <a:fillRect/>
          </a:stretch>
        </p:blipFill>
        <p:spPr>
          <a:xfrm>
            <a:off x="0" y="0"/>
            <a:ext cx="9144000" cy="5143500"/>
          </a:xfrm>
          <a:prstGeom prst="rect">
            <a:avLst/>
          </a:prstGeom>
          <a:noFill/>
          <a:ln>
            <a:noFill/>
          </a:ln>
        </p:spPr>
      </p:pic>
      <p:sp>
        <p:nvSpPr>
          <p:cNvPr id="33" name="Google Shape;33;p7"/>
          <p:cNvSpPr txBox="1">
            <a:spLocks noGrp="1"/>
          </p:cNvSpPr>
          <p:nvPr>
            <p:ph type="title"/>
          </p:nvPr>
        </p:nvSpPr>
        <p:spPr>
          <a:xfrm>
            <a:off x="699000" y="911700"/>
            <a:ext cx="2020800" cy="3327600"/>
          </a:xfrm>
          <a:prstGeom prst="rect">
            <a:avLst/>
          </a:prstGeom>
        </p:spPr>
        <p:txBody>
          <a:bodyPr spcFirstLastPara="1" wrap="square" lIns="0" tIns="0" rIns="0" bIns="0" anchor="ctr" anchorCtr="0"/>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34" name="Google Shape;34;p7"/>
          <p:cNvSpPr txBox="1">
            <a:spLocks noGrp="1"/>
          </p:cNvSpPr>
          <p:nvPr>
            <p:ph type="body" idx="1"/>
          </p:nvPr>
        </p:nvSpPr>
        <p:spPr>
          <a:xfrm>
            <a:off x="3844325" y="805325"/>
            <a:ext cx="2250300" cy="3540600"/>
          </a:xfrm>
          <a:prstGeom prst="rect">
            <a:avLst/>
          </a:prstGeom>
        </p:spPr>
        <p:txBody>
          <a:bodyPr spcFirstLastPara="1" wrap="square" lIns="0" tIns="0" rIns="0" bIns="0" anchor="ctr" anchorCtr="0"/>
          <a:lstStyle>
            <a:lvl1pPr marL="457200" lvl="0" indent="-342900">
              <a:spcBef>
                <a:spcPts val="600"/>
              </a:spcBef>
              <a:spcAft>
                <a:spcPts val="0"/>
              </a:spcAft>
              <a:buSzPts val="1800"/>
              <a:buChar char="◦"/>
              <a:defRPr sz="1800"/>
            </a:lvl1pPr>
            <a:lvl2pPr marL="914400" lvl="1" indent="-342900">
              <a:spcBef>
                <a:spcPts val="1000"/>
              </a:spcBef>
              <a:spcAft>
                <a:spcPts val="0"/>
              </a:spcAft>
              <a:buSzPts val="1800"/>
              <a:buChar char="◦"/>
              <a:defRPr sz="1800"/>
            </a:lvl2pPr>
            <a:lvl3pPr marL="1371600" lvl="2" indent="-342900">
              <a:spcBef>
                <a:spcPts val="1000"/>
              </a:spcBef>
              <a:spcAft>
                <a:spcPts val="0"/>
              </a:spcAft>
              <a:buSzPts val="1800"/>
              <a:buChar char="◦"/>
              <a:defRPr sz="1800"/>
            </a:lvl3pPr>
            <a:lvl4pPr marL="1828800" lvl="3" indent="-342900">
              <a:spcBef>
                <a:spcPts val="1000"/>
              </a:spcBef>
              <a:spcAft>
                <a:spcPts val="0"/>
              </a:spcAft>
              <a:buSzPts val="1800"/>
              <a:buChar char="◦"/>
              <a:defRPr sz="1800"/>
            </a:lvl4pPr>
            <a:lvl5pPr marL="2286000" lvl="4" indent="-342900">
              <a:spcBef>
                <a:spcPts val="1000"/>
              </a:spcBef>
              <a:spcAft>
                <a:spcPts val="0"/>
              </a:spcAft>
              <a:buSzPts val="1800"/>
              <a:buChar char="◦"/>
              <a:defRPr sz="1800"/>
            </a:lvl5pPr>
            <a:lvl6pPr marL="2743200" lvl="5" indent="-342900">
              <a:spcBef>
                <a:spcPts val="1000"/>
              </a:spcBef>
              <a:spcAft>
                <a:spcPts val="0"/>
              </a:spcAft>
              <a:buSzPts val="1800"/>
              <a:buChar char="◦"/>
              <a:defRPr sz="1800"/>
            </a:lvl6pPr>
            <a:lvl7pPr marL="3200400" lvl="6" indent="-342900">
              <a:spcBef>
                <a:spcPts val="1000"/>
              </a:spcBef>
              <a:spcAft>
                <a:spcPts val="0"/>
              </a:spcAft>
              <a:buSzPts val="1800"/>
              <a:buChar char="◦"/>
              <a:defRPr sz="1800"/>
            </a:lvl7pPr>
            <a:lvl8pPr marL="3657600" lvl="7" indent="-342900">
              <a:spcBef>
                <a:spcPts val="1000"/>
              </a:spcBef>
              <a:spcAft>
                <a:spcPts val="0"/>
              </a:spcAft>
              <a:buSzPts val="1800"/>
              <a:buChar char="◦"/>
              <a:defRPr sz="1800"/>
            </a:lvl8pPr>
            <a:lvl9pPr marL="4114800" lvl="8" indent="-342900">
              <a:spcBef>
                <a:spcPts val="1000"/>
              </a:spcBef>
              <a:spcAft>
                <a:spcPts val="1000"/>
              </a:spcAft>
              <a:buSzPts val="1800"/>
              <a:buChar char="◦"/>
              <a:defRPr sz="1800"/>
            </a:lvl9pPr>
          </a:lstStyle>
          <a:p>
            <a:endParaRPr/>
          </a:p>
        </p:txBody>
      </p:sp>
      <p:sp>
        <p:nvSpPr>
          <p:cNvPr id="35" name="Google Shape;35;p7"/>
          <p:cNvSpPr txBox="1">
            <a:spLocks noGrp="1"/>
          </p:cNvSpPr>
          <p:nvPr>
            <p:ph type="body" idx="2"/>
          </p:nvPr>
        </p:nvSpPr>
        <p:spPr>
          <a:xfrm>
            <a:off x="6436624" y="805325"/>
            <a:ext cx="2250300" cy="3540600"/>
          </a:xfrm>
          <a:prstGeom prst="rect">
            <a:avLst/>
          </a:prstGeom>
        </p:spPr>
        <p:txBody>
          <a:bodyPr spcFirstLastPara="1" wrap="square" lIns="0" tIns="0" rIns="0" bIns="0" anchor="ctr" anchorCtr="0"/>
          <a:lstStyle>
            <a:lvl1pPr marL="457200" lvl="0" indent="-342900">
              <a:spcBef>
                <a:spcPts val="600"/>
              </a:spcBef>
              <a:spcAft>
                <a:spcPts val="0"/>
              </a:spcAft>
              <a:buSzPts val="1800"/>
              <a:buChar char="◦"/>
              <a:defRPr sz="1800"/>
            </a:lvl1pPr>
            <a:lvl2pPr marL="914400" lvl="1" indent="-342900">
              <a:spcBef>
                <a:spcPts val="1000"/>
              </a:spcBef>
              <a:spcAft>
                <a:spcPts val="0"/>
              </a:spcAft>
              <a:buSzPts val="1800"/>
              <a:buChar char="◦"/>
              <a:defRPr sz="1800"/>
            </a:lvl2pPr>
            <a:lvl3pPr marL="1371600" lvl="2" indent="-342900">
              <a:spcBef>
                <a:spcPts val="1000"/>
              </a:spcBef>
              <a:spcAft>
                <a:spcPts val="0"/>
              </a:spcAft>
              <a:buSzPts val="1800"/>
              <a:buChar char="◦"/>
              <a:defRPr sz="1800"/>
            </a:lvl3pPr>
            <a:lvl4pPr marL="1828800" lvl="3" indent="-342900">
              <a:spcBef>
                <a:spcPts val="1000"/>
              </a:spcBef>
              <a:spcAft>
                <a:spcPts val="0"/>
              </a:spcAft>
              <a:buSzPts val="1800"/>
              <a:buChar char="◦"/>
              <a:defRPr sz="1800"/>
            </a:lvl4pPr>
            <a:lvl5pPr marL="2286000" lvl="4" indent="-342900">
              <a:spcBef>
                <a:spcPts val="1000"/>
              </a:spcBef>
              <a:spcAft>
                <a:spcPts val="0"/>
              </a:spcAft>
              <a:buSzPts val="1800"/>
              <a:buChar char="◦"/>
              <a:defRPr sz="1800"/>
            </a:lvl5pPr>
            <a:lvl6pPr marL="2743200" lvl="5" indent="-342900">
              <a:spcBef>
                <a:spcPts val="1000"/>
              </a:spcBef>
              <a:spcAft>
                <a:spcPts val="0"/>
              </a:spcAft>
              <a:buSzPts val="1800"/>
              <a:buChar char="◦"/>
              <a:defRPr sz="1800"/>
            </a:lvl6pPr>
            <a:lvl7pPr marL="3200400" lvl="6" indent="-342900">
              <a:spcBef>
                <a:spcPts val="1000"/>
              </a:spcBef>
              <a:spcAft>
                <a:spcPts val="0"/>
              </a:spcAft>
              <a:buSzPts val="1800"/>
              <a:buChar char="◦"/>
              <a:defRPr sz="1800"/>
            </a:lvl7pPr>
            <a:lvl8pPr marL="3657600" lvl="7" indent="-342900">
              <a:spcBef>
                <a:spcPts val="1000"/>
              </a:spcBef>
              <a:spcAft>
                <a:spcPts val="0"/>
              </a:spcAft>
              <a:buSzPts val="1800"/>
              <a:buChar char="◦"/>
              <a:defRPr sz="1800"/>
            </a:lvl8pPr>
            <a:lvl9pPr marL="4114800" lvl="8" indent="-342900">
              <a:spcBef>
                <a:spcPts val="1000"/>
              </a:spcBef>
              <a:spcAft>
                <a:spcPts val="1000"/>
              </a:spcAft>
              <a:buSzPts val="1800"/>
              <a:buChar char="◦"/>
              <a:defRPr sz="1800"/>
            </a:lvl9pPr>
          </a:lstStyle>
          <a:p>
            <a:endParaRPr/>
          </a:p>
        </p:txBody>
      </p:sp>
      <p:sp>
        <p:nvSpPr>
          <p:cNvPr id="36" name="Google Shape;36;p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7" name="Footer Placeholder 1">
            <a:extLst>
              <a:ext uri="{FF2B5EF4-FFF2-40B4-BE49-F238E27FC236}">
                <a16:creationId xmlns:a16="http://schemas.microsoft.com/office/drawing/2014/main" id="{6DFA87ED-190F-8C4F-A370-06B5515345AF}"/>
              </a:ext>
            </a:extLst>
          </p:cNvPr>
          <p:cNvSpPr>
            <a:spLocks noGrp="1"/>
          </p:cNvSpPr>
          <p:nvPr>
            <p:ph type="ftr" sz="quarter" idx="3"/>
          </p:nvPr>
        </p:nvSpPr>
        <p:spPr>
          <a:xfrm>
            <a:off x="0" y="4876363"/>
            <a:ext cx="3086100" cy="274637"/>
          </a:xfrm>
          <a:prstGeom prst="rect">
            <a:avLst/>
          </a:prstGeom>
        </p:spPr>
        <p:txBody>
          <a:bodyPr vert="horz" lIns="91440" tIns="45720" rIns="91440" bIns="45720" rtlCol="0" anchor="ctr"/>
          <a:lstStyle>
            <a:lvl1pPr algn="ctr">
              <a:defRPr sz="800">
                <a:solidFill>
                  <a:schemeClr val="tx1">
                    <a:tint val="75000"/>
                  </a:schemeClr>
                </a:solidFill>
              </a:defRPr>
            </a:lvl1pPr>
          </a:lstStyle>
          <a:p>
            <a:r>
              <a:rPr lang="en-US" dirty="0"/>
              <a:t>© 2021 QsrSoft, LLC. All rights reserved</a:t>
            </a:r>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gradFill>
          <a:gsLst>
            <a:gs pos="0">
              <a:srgbClr val="E61E7F"/>
            </a:gs>
            <a:gs pos="100000">
              <a:srgbClr val="FF9900"/>
            </a:gs>
          </a:gsLst>
          <a:lin ang="5400700" scaled="0"/>
        </a:gradFill>
        <a:effectLst/>
      </p:bgPr>
    </p:bg>
    <p:spTree>
      <p:nvGrpSpPr>
        <p:cNvPr id="1" name="Shape 52"/>
        <p:cNvGrpSpPr/>
        <p:nvPr/>
      </p:nvGrpSpPr>
      <p:grpSpPr>
        <a:xfrm>
          <a:off x="0" y="0"/>
          <a:ext cx="0" cy="0"/>
          <a:chOff x="0" y="0"/>
          <a:chExt cx="0" cy="0"/>
        </a:xfrm>
      </p:grpSpPr>
      <p:sp>
        <p:nvSpPr>
          <p:cNvPr id="53" name="Google Shape;53;p11"/>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pic>
        <p:nvPicPr>
          <p:cNvPr id="54" name="Google Shape;54;p11"/>
          <p:cNvPicPr preferRelativeResize="0"/>
          <p:nvPr/>
        </p:nvPicPr>
        <p:blipFill>
          <a:blip r:embed="rId2">
            <a:alphaModFix/>
          </a:blip>
          <a:stretch>
            <a:fillRect/>
          </a:stretch>
        </p:blipFill>
        <p:spPr>
          <a:xfrm>
            <a:off x="0" y="0"/>
            <a:ext cx="9144000" cy="5143500"/>
          </a:xfrm>
          <a:prstGeom prst="rect">
            <a:avLst/>
          </a:prstGeom>
          <a:noFill/>
          <a:ln>
            <a:noFill/>
          </a:ln>
        </p:spPr>
      </p:pic>
      <p:sp>
        <p:nvSpPr>
          <p:cNvPr id="4" name="Footer Placeholder 1">
            <a:extLst>
              <a:ext uri="{FF2B5EF4-FFF2-40B4-BE49-F238E27FC236}">
                <a16:creationId xmlns:a16="http://schemas.microsoft.com/office/drawing/2014/main" id="{786AE1DC-89B1-5F40-B91F-5366821895A6}"/>
              </a:ext>
            </a:extLst>
          </p:cNvPr>
          <p:cNvSpPr>
            <a:spLocks noGrp="1"/>
          </p:cNvSpPr>
          <p:nvPr>
            <p:ph type="ftr" sz="quarter" idx="3"/>
          </p:nvPr>
        </p:nvSpPr>
        <p:spPr>
          <a:xfrm>
            <a:off x="0" y="4868863"/>
            <a:ext cx="3086100" cy="274637"/>
          </a:xfrm>
          <a:prstGeom prst="rect">
            <a:avLst/>
          </a:prstGeom>
        </p:spPr>
        <p:txBody>
          <a:bodyPr vert="horz" lIns="91440" tIns="45720" rIns="91440" bIns="45720" rtlCol="0" anchor="ctr"/>
          <a:lstStyle>
            <a:lvl1pPr algn="ctr">
              <a:defRPr sz="800">
                <a:solidFill>
                  <a:schemeClr val="tx1">
                    <a:tint val="75000"/>
                  </a:schemeClr>
                </a:solidFill>
              </a:defRPr>
            </a:lvl1pPr>
          </a:lstStyle>
          <a:p>
            <a:r>
              <a:rPr lang="en-US" dirty="0"/>
              <a:t>© 2021 QsrSoft, LLC. All rights reserved</a:t>
            </a:r>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mage background">
  <p:cSld name="BLANK_1">
    <p:bg>
      <p:bgPr>
        <a:solidFill>
          <a:srgbClr val="000000"/>
        </a:solidFill>
        <a:effectLst/>
      </p:bgPr>
    </p:bg>
    <p:spTree>
      <p:nvGrpSpPr>
        <p:cNvPr id="1" name="Shape 55"/>
        <p:cNvGrpSpPr/>
        <p:nvPr/>
      </p:nvGrpSpPr>
      <p:grpSpPr>
        <a:xfrm>
          <a:off x="0" y="0"/>
          <a:ext cx="0" cy="0"/>
          <a:chOff x="0" y="0"/>
          <a:chExt cx="0" cy="0"/>
        </a:xfrm>
      </p:grpSpPr>
      <p:sp>
        <p:nvSpPr>
          <p:cNvPr id="56" name="Google Shape;56;p12"/>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pic>
        <p:nvPicPr>
          <p:cNvPr id="57" name="Google Shape;57;p1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 name="Footer Placeholder 1">
            <a:extLst>
              <a:ext uri="{FF2B5EF4-FFF2-40B4-BE49-F238E27FC236}">
                <a16:creationId xmlns:a16="http://schemas.microsoft.com/office/drawing/2014/main" id="{D79E04AB-1D0A-2D4F-9769-E8497D720A1D}"/>
              </a:ext>
            </a:extLst>
          </p:cNvPr>
          <p:cNvSpPr>
            <a:spLocks noGrp="1"/>
          </p:cNvSpPr>
          <p:nvPr>
            <p:ph type="ftr" sz="quarter" idx="3"/>
          </p:nvPr>
        </p:nvSpPr>
        <p:spPr>
          <a:xfrm>
            <a:off x="0" y="4849596"/>
            <a:ext cx="3086100" cy="274637"/>
          </a:xfrm>
          <a:prstGeom prst="rect">
            <a:avLst/>
          </a:prstGeom>
        </p:spPr>
        <p:txBody>
          <a:bodyPr vert="horz" lIns="91440" tIns="45720" rIns="91440" bIns="45720" rtlCol="0" anchor="ctr"/>
          <a:lstStyle>
            <a:lvl1pPr algn="ctr">
              <a:defRPr sz="800">
                <a:solidFill>
                  <a:schemeClr val="tx1">
                    <a:tint val="75000"/>
                  </a:schemeClr>
                </a:solidFill>
              </a:defRPr>
            </a:lvl1pPr>
          </a:lstStyle>
          <a:p>
            <a:r>
              <a:rPr lang="en-US" dirty="0"/>
              <a:t>© 2021 QsrSoft, LLC. All rights reserved</a:t>
            </a:r>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 2021 QsrSoft, LLC. All rights reserved</a:t>
            </a:r>
          </a:p>
        </p:txBody>
      </p:sp>
      <p:sp>
        <p:nvSpPr>
          <p:cNvPr id="6" name="Slide Number Placeholder 5"/>
          <p:cNvSpPr>
            <a:spLocks noGrp="1"/>
          </p:cNvSpPr>
          <p:nvPr>
            <p:ph type="sldNum" sz="quarter" idx="12"/>
          </p:nvPr>
        </p:nvSpPr>
        <p:spPr/>
        <p:txBody>
          <a:bodyPr/>
          <a:lstStyle/>
          <a:p>
            <a:fld id="{66A3B0BC-44CC-40C3-9707-3BF8D418D61B}" type="slidenum">
              <a:rPr lang="en-US" smtClean="0"/>
              <a:t>‹#›</a:t>
            </a:fld>
            <a:endParaRPr lang="en-US" dirty="0"/>
          </a:p>
        </p:txBody>
      </p:sp>
    </p:spTree>
    <p:extLst>
      <p:ext uri="{BB962C8B-B14F-4D97-AF65-F5344CB8AC3E}">
        <p14:creationId xmlns:p14="http://schemas.microsoft.com/office/powerpoint/2010/main" val="2808817619"/>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34B6B-2DC9-B842-832F-1EFD6FD9FC54}"/>
              </a:ext>
            </a:extLst>
          </p:cNvPr>
          <p:cNvSpPr>
            <a:spLocks noGrp="1"/>
          </p:cNvSpPr>
          <p:nvPr>
            <p:ph type="title"/>
          </p:nvPr>
        </p:nvSpPr>
        <p:spPr/>
        <p:txBody>
          <a:bodyPr/>
          <a:lstStyle>
            <a:lvl1pPr>
              <a:defRPr b="0" i="0">
                <a:latin typeface="Helvetica Neue Light" panose="02000403000000020004" pitchFamily="2" charset="0"/>
                <a:ea typeface="Helvetica Neue Light" panose="02000403000000020004" pitchFamily="2" charset="0"/>
                <a:cs typeface="Helvetica Neue" panose="02000503000000020004"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DA0DC9C-FE0B-0648-A7C6-1632D065A78D}"/>
              </a:ext>
            </a:extLst>
          </p:cNvPr>
          <p:cNvSpPr>
            <a:spLocks noGrp="1"/>
          </p:cNvSpPr>
          <p:nvPr>
            <p:ph idx="1"/>
          </p:nvPr>
        </p:nvSpPr>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vl2pPr>
              <a:defRPr>
                <a:latin typeface="Helvetica Neue" panose="02000503000000020004" pitchFamily="2" charset="0"/>
                <a:ea typeface="Helvetica Neue" panose="02000503000000020004" pitchFamily="2" charset="0"/>
                <a:cs typeface="Helvetica Neue" panose="02000503000000020004" pitchFamily="2" charset="0"/>
              </a:defRPr>
            </a:lvl2pPr>
            <a:lvl3pPr>
              <a:defRPr>
                <a:latin typeface="Helvetica Neue" panose="02000503000000020004" pitchFamily="2" charset="0"/>
                <a:ea typeface="Helvetica Neue" panose="02000503000000020004" pitchFamily="2" charset="0"/>
                <a:cs typeface="Helvetica Neue" panose="02000503000000020004" pitchFamily="2" charset="0"/>
              </a:defRPr>
            </a:lvl3pPr>
            <a:lvl4pPr>
              <a:defRPr>
                <a:latin typeface="Helvetica Neue" panose="02000503000000020004" pitchFamily="2" charset="0"/>
                <a:ea typeface="Helvetica Neue" panose="02000503000000020004" pitchFamily="2" charset="0"/>
                <a:cs typeface="Helvetica Neue" panose="02000503000000020004" pitchFamily="2" charset="0"/>
              </a:defRPr>
            </a:lvl4pPr>
            <a:lvl5pPr>
              <a:defRPr>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92171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gradFill>
          <a:gsLst>
            <a:gs pos="0">
              <a:srgbClr val="3C78D8"/>
            </a:gs>
            <a:gs pos="100000">
              <a:srgbClr val="00FFFF"/>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99000" y="911700"/>
            <a:ext cx="2020800" cy="33276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lstStyle>
            <a:lvl1pPr lvl="0">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1pPr>
            <a:lvl2pPr lvl="1">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2pPr>
            <a:lvl3pPr lvl="2">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3pPr>
            <a:lvl4pPr lvl="3">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4pPr>
            <a:lvl5pPr lvl="4">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5pPr>
            <a:lvl6pPr lvl="5">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6pPr>
            <a:lvl7pPr lvl="6">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7pPr>
            <a:lvl8pPr lvl="7">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8pPr>
            <a:lvl9pPr lvl="8">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9pPr>
          </a:lstStyle>
          <a:p>
            <a:endParaRPr/>
          </a:p>
        </p:txBody>
      </p:sp>
      <p:sp>
        <p:nvSpPr>
          <p:cNvPr id="7" name="Google Shape;7;p1"/>
          <p:cNvSpPr txBox="1">
            <a:spLocks noGrp="1"/>
          </p:cNvSpPr>
          <p:nvPr>
            <p:ph type="body" idx="1"/>
          </p:nvPr>
        </p:nvSpPr>
        <p:spPr>
          <a:xfrm>
            <a:off x="3844325" y="805325"/>
            <a:ext cx="4842600" cy="3548100"/>
          </a:xfrm>
          <a:prstGeom prst="rect">
            <a:avLst/>
          </a:prstGeom>
          <a:noFill/>
          <a:ln>
            <a:noFill/>
          </a:ln>
        </p:spPr>
        <p:txBody>
          <a:bodyPr spcFirstLastPara="1" wrap="square" lIns="0" tIns="0" rIns="0" bIns="0" anchor="ctr" anchorCtr="0"/>
          <a:lstStyle>
            <a:lvl1pPr marL="457200" lvl="0" indent="-368300">
              <a:lnSpc>
                <a:spcPct val="115000"/>
              </a:lnSpc>
              <a:spcBef>
                <a:spcPts val="600"/>
              </a:spcBef>
              <a:spcAft>
                <a:spcPts val="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1pPr>
            <a:lvl2pPr marL="914400" lvl="1" indent="-368300">
              <a:lnSpc>
                <a:spcPct val="115000"/>
              </a:lnSpc>
              <a:spcBef>
                <a:spcPts val="1000"/>
              </a:spcBef>
              <a:spcAft>
                <a:spcPts val="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2pPr>
            <a:lvl3pPr marL="1371600" lvl="2" indent="-368300">
              <a:lnSpc>
                <a:spcPct val="115000"/>
              </a:lnSpc>
              <a:spcBef>
                <a:spcPts val="1000"/>
              </a:spcBef>
              <a:spcAft>
                <a:spcPts val="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3pPr>
            <a:lvl4pPr marL="1828800" lvl="3" indent="-368300">
              <a:lnSpc>
                <a:spcPct val="115000"/>
              </a:lnSpc>
              <a:spcBef>
                <a:spcPts val="1000"/>
              </a:spcBef>
              <a:spcAft>
                <a:spcPts val="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4pPr>
            <a:lvl5pPr marL="2286000" lvl="4" indent="-368300">
              <a:lnSpc>
                <a:spcPct val="115000"/>
              </a:lnSpc>
              <a:spcBef>
                <a:spcPts val="1000"/>
              </a:spcBef>
              <a:spcAft>
                <a:spcPts val="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5pPr>
            <a:lvl6pPr marL="2743200" lvl="5" indent="-368300">
              <a:lnSpc>
                <a:spcPct val="115000"/>
              </a:lnSpc>
              <a:spcBef>
                <a:spcPts val="1000"/>
              </a:spcBef>
              <a:spcAft>
                <a:spcPts val="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6pPr>
            <a:lvl7pPr marL="3200400" lvl="6" indent="-368300">
              <a:lnSpc>
                <a:spcPct val="115000"/>
              </a:lnSpc>
              <a:spcBef>
                <a:spcPts val="1000"/>
              </a:spcBef>
              <a:spcAft>
                <a:spcPts val="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7pPr>
            <a:lvl8pPr marL="3657600" lvl="7" indent="-368300">
              <a:lnSpc>
                <a:spcPct val="115000"/>
              </a:lnSpc>
              <a:spcBef>
                <a:spcPts val="1000"/>
              </a:spcBef>
              <a:spcAft>
                <a:spcPts val="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8pPr>
            <a:lvl9pPr marL="4114800" lvl="8" indent="-368300">
              <a:lnSpc>
                <a:spcPct val="115000"/>
              </a:lnSpc>
              <a:spcBef>
                <a:spcPts val="1000"/>
              </a:spcBef>
              <a:spcAft>
                <a:spcPts val="100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9pPr>
          </a:lstStyle>
          <a:p>
            <a:endParaRPr/>
          </a:p>
        </p:txBody>
      </p:sp>
      <p:sp>
        <p:nvSpPr>
          <p:cNvPr id="8" name="Google Shape;8;p1"/>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lvl="0" algn="r">
              <a:buNone/>
              <a:defRPr sz="1200">
                <a:solidFill>
                  <a:srgbClr val="B7B7B7"/>
                </a:solidFill>
                <a:latin typeface="Montserrat Light"/>
                <a:ea typeface="Montserrat Light"/>
                <a:cs typeface="Montserrat Light"/>
                <a:sym typeface="Montserrat Light"/>
              </a:defRPr>
            </a:lvl1pPr>
            <a:lvl2pPr lvl="1" algn="r">
              <a:buNone/>
              <a:defRPr sz="1200">
                <a:solidFill>
                  <a:srgbClr val="B7B7B7"/>
                </a:solidFill>
                <a:latin typeface="Montserrat Light"/>
                <a:ea typeface="Montserrat Light"/>
                <a:cs typeface="Montserrat Light"/>
                <a:sym typeface="Montserrat Light"/>
              </a:defRPr>
            </a:lvl2pPr>
            <a:lvl3pPr lvl="2" algn="r">
              <a:buNone/>
              <a:defRPr sz="1200">
                <a:solidFill>
                  <a:srgbClr val="B7B7B7"/>
                </a:solidFill>
                <a:latin typeface="Montserrat Light"/>
                <a:ea typeface="Montserrat Light"/>
                <a:cs typeface="Montserrat Light"/>
                <a:sym typeface="Montserrat Light"/>
              </a:defRPr>
            </a:lvl3pPr>
            <a:lvl4pPr lvl="3" algn="r">
              <a:buNone/>
              <a:defRPr sz="1200">
                <a:solidFill>
                  <a:srgbClr val="B7B7B7"/>
                </a:solidFill>
                <a:latin typeface="Montserrat Light"/>
                <a:ea typeface="Montserrat Light"/>
                <a:cs typeface="Montserrat Light"/>
                <a:sym typeface="Montserrat Light"/>
              </a:defRPr>
            </a:lvl4pPr>
            <a:lvl5pPr lvl="4" algn="r">
              <a:buNone/>
              <a:defRPr sz="1200">
                <a:solidFill>
                  <a:srgbClr val="B7B7B7"/>
                </a:solidFill>
                <a:latin typeface="Montserrat Light"/>
                <a:ea typeface="Montserrat Light"/>
                <a:cs typeface="Montserrat Light"/>
                <a:sym typeface="Montserrat Light"/>
              </a:defRPr>
            </a:lvl5pPr>
            <a:lvl6pPr lvl="5" algn="r">
              <a:buNone/>
              <a:defRPr sz="1200">
                <a:solidFill>
                  <a:srgbClr val="B7B7B7"/>
                </a:solidFill>
                <a:latin typeface="Montserrat Light"/>
                <a:ea typeface="Montserrat Light"/>
                <a:cs typeface="Montserrat Light"/>
                <a:sym typeface="Montserrat Light"/>
              </a:defRPr>
            </a:lvl6pPr>
            <a:lvl7pPr lvl="6" algn="r">
              <a:buNone/>
              <a:defRPr sz="1200">
                <a:solidFill>
                  <a:srgbClr val="B7B7B7"/>
                </a:solidFill>
                <a:latin typeface="Montserrat Light"/>
                <a:ea typeface="Montserrat Light"/>
                <a:cs typeface="Montserrat Light"/>
                <a:sym typeface="Montserrat Light"/>
              </a:defRPr>
            </a:lvl7pPr>
            <a:lvl8pPr lvl="7" algn="r">
              <a:buNone/>
              <a:defRPr sz="1200">
                <a:solidFill>
                  <a:srgbClr val="B7B7B7"/>
                </a:solidFill>
                <a:latin typeface="Montserrat Light"/>
                <a:ea typeface="Montserrat Light"/>
                <a:cs typeface="Montserrat Light"/>
                <a:sym typeface="Montserrat Light"/>
              </a:defRPr>
            </a:lvl8pPr>
            <a:lvl9pPr lvl="8" algn="r">
              <a:buNone/>
              <a:defRPr sz="1200">
                <a:solidFill>
                  <a:srgbClr val="B7B7B7"/>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en"/>
              <a:t>‹#›</a:t>
            </a:fld>
            <a:endParaRPr dirty="0"/>
          </a:p>
        </p:txBody>
      </p:sp>
      <p:sp>
        <p:nvSpPr>
          <p:cNvPr id="2" name="Footer Placeholder 1">
            <a:extLst>
              <a:ext uri="{FF2B5EF4-FFF2-40B4-BE49-F238E27FC236}">
                <a16:creationId xmlns:a16="http://schemas.microsoft.com/office/drawing/2014/main" id="{AEF7B021-E477-0A43-875C-0D3DB0A4198F}"/>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lang="en-US" sz="800" b="1" i="0" u="none" strike="noStrike" smtClean="0">
                <a:effectLst/>
              </a:defRPr>
            </a:lvl1pPr>
          </a:lstStyle>
          <a:p>
            <a:r>
              <a:rPr lang="en-US" dirty="0"/>
              <a:t>© 2021 QsrSoft, LLC. All rights reserved</a:t>
            </a: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3" r:id="rId3"/>
    <p:sldLayoutId id="2147483657" r:id="rId4"/>
    <p:sldLayoutId id="2147483658" r:id="rId5"/>
    <p:sldLayoutId id="2147483660" r:id="rId6"/>
    <p:sldLayoutId id="2147483661" r:id="rId7"/>
  </p:sldLayoutIdLst>
  <p:transition>
    <p:fade thruBlk="1"/>
  </p:transition>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jpeg"/><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8.png"/><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mailto:michael.lewis@qsrsoft.com" TargetMode="External"/><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DF51C-7539-FA4B-97D3-46DB864EDDBA}"/>
              </a:ext>
            </a:extLst>
          </p:cNvPr>
          <p:cNvSpPr>
            <a:spLocks noGrp="1"/>
          </p:cNvSpPr>
          <p:nvPr>
            <p:ph type="ctrTitle"/>
          </p:nvPr>
        </p:nvSpPr>
        <p:spPr>
          <a:xfrm>
            <a:off x="114716" y="783771"/>
            <a:ext cx="8876884" cy="4258129"/>
          </a:xfrm>
        </p:spPr>
        <p:txBody>
          <a:bodyPr>
            <a:normAutofit fontScale="90000"/>
          </a:bodyPr>
          <a:lstStyle/>
          <a:p>
            <a:r>
              <a:rPr lang="en-US" sz="3200" dirty="0" err="1">
                <a:solidFill>
                  <a:schemeClr val="tx1"/>
                </a:solidFill>
              </a:rPr>
              <a:t>WiFi</a:t>
            </a:r>
            <a:r>
              <a:rPr lang="en-US" sz="3200" dirty="0">
                <a:solidFill>
                  <a:schemeClr val="tx1"/>
                </a:solidFill>
              </a:rPr>
              <a:t>: IHG free</a:t>
            </a:r>
            <a:br>
              <a:rPr lang="en-US" sz="3200" dirty="0">
                <a:solidFill>
                  <a:schemeClr val="tx1"/>
                </a:solidFill>
              </a:rPr>
            </a:br>
            <a:r>
              <a:rPr lang="en-US" sz="3200">
                <a:solidFill>
                  <a:schemeClr val="tx1"/>
                </a:solidFill>
              </a:rPr>
              <a:t>Choose Access Code</a:t>
            </a:r>
            <a:br>
              <a:rPr lang="en-US" sz="3200" dirty="0">
                <a:solidFill>
                  <a:schemeClr val="tx1"/>
                </a:solidFill>
              </a:rPr>
            </a:br>
            <a:r>
              <a:rPr lang="en-US" sz="3200" dirty="0">
                <a:solidFill>
                  <a:schemeClr val="tx1"/>
                </a:solidFill>
              </a:rPr>
              <a:t>Password: clubs</a:t>
            </a:r>
            <a:br>
              <a:rPr lang="en-US" sz="3200" dirty="0">
                <a:solidFill>
                  <a:schemeClr val="tx1"/>
                </a:solidFill>
              </a:rPr>
            </a:br>
            <a:br>
              <a:rPr lang="en-US" sz="3200" dirty="0"/>
            </a:br>
            <a:r>
              <a:rPr lang="en-US" sz="3200" dirty="0">
                <a:solidFill>
                  <a:schemeClr val="tx1"/>
                </a:solidFill>
              </a:rPr>
              <a:t>To follow along, login on a </a:t>
            </a:r>
            <a:br>
              <a:rPr lang="en-US" sz="3200" dirty="0">
                <a:solidFill>
                  <a:schemeClr val="tx1"/>
                </a:solidFill>
              </a:rPr>
            </a:br>
            <a:r>
              <a:rPr lang="en-US" sz="3200" dirty="0">
                <a:solidFill>
                  <a:schemeClr val="tx1"/>
                </a:solidFill>
              </a:rPr>
              <a:t>separate PC or tablet</a:t>
            </a:r>
            <a:br>
              <a:rPr lang="en-US" sz="3200" dirty="0">
                <a:solidFill>
                  <a:schemeClr val="tx1"/>
                </a:solidFill>
              </a:rPr>
            </a:br>
            <a:br>
              <a:rPr lang="en-US" sz="3200" dirty="0">
                <a:solidFill>
                  <a:schemeClr val="tx1"/>
                </a:solidFill>
              </a:rPr>
            </a:br>
            <a:r>
              <a:rPr lang="en-US" sz="3200" dirty="0">
                <a:solidFill>
                  <a:schemeClr val="tx1"/>
                </a:solidFill>
              </a:rPr>
              <a:t>https://prod.ebos.qsrsoft.com</a:t>
            </a:r>
            <a:br>
              <a:rPr lang="en-US" dirty="0">
                <a:solidFill>
                  <a:schemeClr val="tx1"/>
                </a:solidFill>
              </a:rPr>
            </a:br>
            <a:endParaRPr lang="en-US" dirty="0">
              <a:solidFill>
                <a:schemeClr val="tx1"/>
              </a:solidFill>
            </a:endParaRPr>
          </a:p>
        </p:txBody>
      </p:sp>
      <p:sp>
        <p:nvSpPr>
          <p:cNvPr id="4" name="Footer Placeholder 3">
            <a:extLst>
              <a:ext uri="{FF2B5EF4-FFF2-40B4-BE49-F238E27FC236}">
                <a16:creationId xmlns:a16="http://schemas.microsoft.com/office/drawing/2014/main" id="{995F8243-E8BA-034E-B5BA-83B57439F907}"/>
              </a:ext>
            </a:extLst>
          </p:cNvPr>
          <p:cNvSpPr>
            <a:spLocks noGrp="1"/>
          </p:cNvSpPr>
          <p:nvPr>
            <p:ph type="ftr" sz="quarter" idx="11"/>
          </p:nvPr>
        </p:nvSpPr>
        <p:spPr/>
        <p:txBody>
          <a:bodyPr/>
          <a:lstStyle/>
          <a:p>
            <a:r>
              <a:rPr lang="en-US"/>
              <a:t>© 2016 - 2019 QsrSoft, LLC. All rights reserved</a:t>
            </a:r>
            <a:endParaRPr lang="en-US" dirty="0"/>
          </a:p>
        </p:txBody>
      </p:sp>
      <p:sp>
        <p:nvSpPr>
          <p:cNvPr id="3" name="Slide Number Placeholder 2">
            <a:extLst>
              <a:ext uri="{FF2B5EF4-FFF2-40B4-BE49-F238E27FC236}">
                <a16:creationId xmlns:a16="http://schemas.microsoft.com/office/drawing/2014/main" id="{583F1F48-866C-0D45-B0D0-9F80A1B0D2D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1</a:t>
            </a:fld>
            <a:endParaRPr lang="en" dirty="0"/>
          </a:p>
        </p:txBody>
      </p:sp>
      <p:pic>
        <p:nvPicPr>
          <p:cNvPr id="9" name="Picture 8" descr="A black background with a black square&#10;&#10;Description automatically generated with medium confidence">
            <a:extLst>
              <a:ext uri="{FF2B5EF4-FFF2-40B4-BE49-F238E27FC236}">
                <a16:creationId xmlns:a16="http://schemas.microsoft.com/office/drawing/2014/main" id="{6C984441-174A-9E25-36E6-7AD12B94F8A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4716" y="134796"/>
            <a:ext cx="1828800" cy="547424"/>
          </a:xfrm>
          <a:prstGeom prst="rect">
            <a:avLst/>
          </a:prstGeom>
        </p:spPr>
      </p:pic>
    </p:spTree>
    <p:extLst>
      <p:ext uri="{BB962C8B-B14F-4D97-AF65-F5344CB8AC3E}">
        <p14:creationId xmlns:p14="http://schemas.microsoft.com/office/powerpoint/2010/main" val="2093576930"/>
      </p:ext>
    </p:extLst>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66713-50DD-5E46-AA8E-EE225EEFC809}"/>
              </a:ext>
            </a:extLst>
          </p:cNvPr>
          <p:cNvSpPr>
            <a:spLocks noGrp="1"/>
          </p:cNvSpPr>
          <p:nvPr>
            <p:ph type="ctrTitle"/>
          </p:nvPr>
        </p:nvSpPr>
        <p:spPr/>
        <p:txBody>
          <a:bodyPr/>
          <a:lstStyle/>
          <a:p>
            <a:r>
              <a:rPr lang="en-US" dirty="0"/>
              <a:t>Questions?</a:t>
            </a:r>
          </a:p>
        </p:txBody>
      </p:sp>
      <p:sp>
        <p:nvSpPr>
          <p:cNvPr id="3" name="Slide Number Placeholder 2">
            <a:extLst>
              <a:ext uri="{FF2B5EF4-FFF2-40B4-BE49-F238E27FC236}">
                <a16:creationId xmlns:a16="http://schemas.microsoft.com/office/drawing/2014/main" id="{36C9B85E-FD3B-3147-86D3-1329B5756A48}"/>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10</a:t>
            </a:fld>
            <a:endParaRPr lang="en" dirty="0"/>
          </a:p>
        </p:txBody>
      </p:sp>
      <p:sp>
        <p:nvSpPr>
          <p:cNvPr id="4" name="Footer Placeholder 3">
            <a:extLst>
              <a:ext uri="{FF2B5EF4-FFF2-40B4-BE49-F238E27FC236}">
                <a16:creationId xmlns:a16="http://schemas.microsoft.com/office/drawing/2014/main" id="{4EBC562D-63CD-1C47-A257-B9197B832D29}"/>
              </a:ext>
            </a:extLst>
          </p:cNvPr>
          <p:cNvSpPr>
            <a:spLocks noGrp="1"/>
          </p:cNvSpPr>
          <p:nvPr>
            <p:ph type="ftr" sz="quarter" idx="3"/>
          </p:nvPr>
        </p:nvSpPr>
        <p:spPr/>
        <p:txBody>
          <a:bodyPr/>
          <a:lstStyle/>
          <a:p>
            <a:r>
              <a:rPr lang="en-US" dirty="0"/>
              <a:t>© 2021 QsrSoft, LLC. All rights reserved</a:t>
            </a:r>
          </a:p>
        </p:txBody>
      </p:sp>
    </p:spTree>
    <p:extLst>
      <p:ext uri="{BB962C8B-B14F-4D97-AF65-F5344CB8AC3E}">
        <p14:creationId xmlns:p14="http://schemas.microsoft.com/office/powerpoint/2010/main" val="2292499432"/>
      </p:ext>
    </p:extLst>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D8ACB2"/>
            </a:gs>
            <a:gs pos="100000">
              <a:srgbClr val="FF7E06"/>
            </a:gs>
          </a:gsLst>
          <a:lin ang="5400012"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BF47-9B90-9344-8F8D-F6A074EAD098}"/>
              </a:ext>
            </a:extLst>
          </p:cNvPr>
          <p:cNvSpPr>
            <a:spLocks noGrp="1"/>
          </p:cNvSpPr>
          <p:nvPr>
            <p:ph type="title"/>
          </p:nvPr>
        </p:nvSpPr>
        <p:spPr/>
        <p:txBody>
          <a:bodyPr>
            <a:normAutofit/>
          </a:bodyPr>
          <a:lstStyle/>
          <a:p>
            <a:r>
              <a:rPr lang="en-US" dirty="0">
                <a:solidFill>
                  <a:srgbClr val="FFFFFF"/>
                </a:solidFill>
              </a:rPr>
              <a:t>What is the biggest challenge?</a:t>
            </a:r>
          </a:p>
        </p:txBody>
      </p:sp>
      <p:sp>
        <p:nvSpPr>
          <p:cNvPr id="3" name="Content Placeholder 2">
            <a:extLst>
              <a:ext uri="{FF2B5EF4-FFF2-40B4-BE49-F238E27FC236}">
                <a16:creationId xmlns:a16="http://schemas.microsoft.com/office/drawing/2014/main" id="{63BB0302-A127-C34B-8E2C-103B233CFD72}"/>
              </a:ext>
            </a:extLst>
          </p:cNvPr>
          <p:cNvSpPr>
            <a:spLocks noGrp="1"/>
          </p:cNvSpPr>
          <p:nvPr>
            <p:ph type="body" idx="1"/>
          </p:nvPr>
        </p:nvSpPr>
        <p:spPr/>
        <p:txBody>
          <a:bodyPr anchor="ctr">
            <a:normAutofit/>
          </a:bodyPr>
          <a:lstStyle/>
          <a:p>
            <a:r>
              <a:rPr lang="en-US" sz="1800" dirty="0">
                <a:solidFill>
                  <a:srgbClr val="000000"/>
                </a:solidFill>
              </a:rPr>
              <a:t>Physical Inventory is automatically updated on the fly based on inventory, waste, purchases or transfers</a:t>
            </a:r>
          </a:p>
          <a:p>
            <a:pPr marL="0" indent="0">
              <a:buNone/>
            </a:pPr>
            <a:endParaRPr lang="en-US" sz="1800" dirty="0">
              <a:solidFill>
                <a:srgbClr val="000000"/>
              </a:solidFill>
            </a:endParaRPr>
          </a:p>
          <a:p>
            <a:r>
              <a:rPr lang="en-US" sz="1800" dirty="0">
                <a:solidFill>
                  <a:srgbClr val="000000"/>
                </a:solidFill>
              </a:rPr>
              <a:t>Managers can’t add or change inventory, waste, purchases or transfers in the past</a:t>
            </a:r>
          </a:p>
          <a:p>
            <a:pPr lvl="1"/>
            <a:endParaRPr lang="en-US" sz="1500" dirty="0">
              <a:solidFill>
                <a:srgbClr val="000000"/>
              </a:solidFill>
            </a:endParaRPr>
          </a:p>
          <a:p>
            <a:r>
              <a:rPr lang="en-US" sz="1800" dirty="0">
                <a:solidFill>
                  <a:srgbClr val="000000"/>
                </a:solidFill>
              </a:rPr>
              <a:t>How can we setup processes to manage these timing changes?</a:t>
            </a:r>
          </a:p>
          <a:p>
            <a:pPr lvl="1"/>
            <a:endParaRPr lang="en-US" sz="1500" dirty="0">
              <a:solidFill>
                <a:srgbClr val="000000"/>
              </a:solidFill>
            </a:endParaRPr>
          </a:p>
        </p:txBody>
      </p:sp>
      <p:sp>
        <p:nvSpPr>
          <p:cNvPr id="4" name="Slide Number Placeholder 3">
            <a:extLst>
              <a:ext uri="{FF2B5EF4-FFF2-40B4-BE49-F238E27FC236}">
                <a16:creationId xmlns:a16="http://schemas.microsoft.com/office/drawing/2014/main" id="{B28B42F1-9836-984B-A7E5-92B52474D028}"/>
              </a:ext>
            </a:extLst>
          </p:cNvPr>
          <p:cNvSpPr>
            <a:spLocks noGrp="1"/>
          </p:cNvSpPr>
          <p:nvPr>
            <p:ph type="sldNum" idx="12"/>
          </p:nvPr>
        </p:nvSpPr>
        <p:spPr/>
        <p:txBody>
          <a:bodyPr>
            <a:normAutofit/>
          </a:bodyPr>
          <a:lstStyle/>
          <a:p>
            <a:pPr>
              <a:spcAft>
                <a:spcPts val="450"/>
              </a:spcAft>
            </a:pPr>
            <a:fld id="{66A3B0BC-44CC-40C3-9707-3BF8D418D61B}" type="slidenum">
              <a:rPr lang="en-US" sz="750">
                <a:solidFill>
                  <a:srgbClr val="898989"/>
                </a:solidFill>
              </a:rPr>
              <a:pPr>
                <a:spcAft>
                  <a:spcPts val="450"/>
                </a:spcAft>
              </a:pPr>
              <a:t>11</a:t>
            </a:fld>
            <a:endParaRPr lang="en-US" sz="750" dirty="0">
              <a:solidFill>
                <a:srgbClr val="898989"/>
              </a:solidFill>
            </a:endParaRPr>
          </a:p>
        </p:txBody>
      </p:sp>
      <p:sp>
        <p:nvSpPr>
          <p:cNvPr id="5" name="Footer Placeholder 4">
            <a:extLst>
              <a:ext uri="{FF2B5EF4-FFF2-40B4-BE49-F238E27FC236}">
                <a16:creationId xmlns:a16="http://schemas.microsoft.com/office/drawing/2014/main" id="{D9AE60F7-109D-4B75-9D71-76477A2DED47}"/>
              </a:ext>
            </a:extLst>
          </p:cNvPr>
          <p:cNvSpPr>
            <a:spLocks noGrp="1"/>
          </p:cNvSpPr>
          <p:nvPr>
            <p:ph type="ftr" sz="quarter" idx="3"/>
          </p:nvPr>
        </p:nvSpPr>
        <p:spPr/>
        <p:txBody>
          <a:bodyPr/>
          <a:lstStyle/>
          <a:p>
            <a:r>
              <a:rPr lang="en-US" dirty="0"/>
              <a:t>© 2021 QsrSoft, LLC. All rights reserved</a:t>
            </a:r>
          </a:p>
        </p:txBody>
      </p:sp>
    </p:spTree>
    <p:extLst>
      <p:ext uri="{BB962C8B-B14F-4D97-AF65-F5344CB8AC3E}">
        <p14:creationId xmlns:p14="http://schemas.microsoft.com/office/powerpoint/2010/main" val="2291612719"/>
      </p:ext>
    </p:extLst>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screenshot of a cell phone&#10;&#10;Description automatically generated">
            <a:extLst>
              <a:ext uri="{FF2B5EF4-FFF2-40B4-BE49-F238E27FC236}">
                <a16:creationId xmlns:a16="http://schemas.microsoft.com/office/drawing/2014/main" id="{9FB03025-91B2-6E4A-8509-748BA9937B9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61674" y="431133"/>
            <a:ext cx="8252000" cy="4260483"/>
          </a:xfrm>
          <a:prstGeom prst="rect">
            <a:avLst/>
          </a:prstGeom>
        </p:spPr>
      </p:pic>
      <p:sp>
        <p:nvSpPr>
          <p:cNvPr id="2" name="Slide Number Placeholder 1">
            <a:extLst>
              <a:ext uri="{FF2B5EF4-FFF2-40B4-BE49-F238E27FC236}">
                <a16:creationId xmlns:a16="http://schemas.microsoft.com/office/drawing/2014/main" id="{3042070A-426F-4645-BD33-3D8836F4C21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dirty="0"/>
          </a:p>
        </p:txBody>
      </p:sp>
      <p:sp>
        <p:nvSpPr>
          <p:cNvPr id="3" name="Footer Placeholder 2">
            <a:extLst>
              <a:ext uri="{FF2B5EF4-FFF2-40B4-BE49-F238E27FC236}">
                <a16:creationId xmlns:a16="http://schemas.microsoft.com/office/drawing/2014/main" id="{2B0212C2-AF2F-404F-AB87-418E47E31ACB}"/>
              </a:ext>
            </a:extLst>
          </p:cNvPr>
          <p:cNvSpPr>
            <a:spLocks noGrp="1"/>
          </p:cNvSpPr>
          <p:nvPr>
            <p:ph type="ftr" sz="quarter" idx="3"/>
          </p:nvPr>
        </p:nvSpPr>
        <p:spPr/>
        <p:txBody>
          <a:bodyPr/>
          <a:lstStyle/>
          <a:p>
            <a:r>
              <a:rPr lang="en-US" dirty="0"/>
              <a:t>© 2021 QsrSoft, LLC. All rights reserved</a:t>
            </a:r>
          </a:p>
        </p:txBody>
      </p:sp>
      <p:sp>
        <p:nvSpPr>
          <p:cNvPr id="34" name="Rounded Rectangle 33">
            <a:extLst>
              <a:ext uri="{FF2B5EF4-FFF2-40B4-BE49-F238E27FC236}">
                <a16:creationId xmlns:a16="http://schemas.microsoft.com/office/drawing/2014/main" id="{BC01404F-8295-9044-A8AC-80F10AB8F769}"/>
              </a:ext>
            </a:extLst>
          </p:cNvPr>
          <p:cNvSpPr/>
          <p:nvPr/>
        </p:nvSpPr>
        <p:spPr>
          <a:xfrm>
            <a:off x="3214563" y="94593"/>
            <a:ext cx="2852246" cy="44769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Perpetual Inventory</a:t>
            </a:r>
          </a:p>
        </p:txBody>
      </p:sp>
      <p:sp>
        <p:nvSpPr>
          <p:cNvPr id="6" name="Rectangle 5">
            <a:extLst>
              <a:ext uri="{FF2B5EF4-FFF2-40B4-BE49-F238E27FC236}">
                <a16:creationId xmlns:a16="http://schemas.microsoft.com/office/drawing/2014/main" id="{BD008F48-937C-C74E-BAFF-854528C5CF7E}"/>
              </a:ext>
            </a:extLst>
          </p:cNvPr>
          <p:cNvSpPr/>
          <p:nvPr/>
        </p:nvSpPr>
        <p:spPr>
          <a:xfrm>
            <a:off x="5562600" y="647700"/>
            <a:ext cx="3048000" cy="340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5165D77-0044-6940-A203-702848811122}"/>
              </a:ext>
            </a:extLst>
          </p:cNvPr>
          <p:cNvSpPr txBox="1"/>
          <p:nvPr/>
        </p:nvSpPr>
        <p:spPr>
          <a:xfrm>
            <a:off x="1218001" y="4405141"/>
            <a:ext cx="2840842" cy="307777"/>
          </a:xfrm>
          <a:prstGeom prst="rect">
            <a:avLst/>
          </a:prstGeom>
          <a:noFill/>
        </p:spPr>
        <p:txBody>
          <a:bodyPr wrap="none" rtlCol="0">
            <a:spAutoFit/>
          </a:bodyPr>
          <a:lstStyle/>
          <a:p>
            <a:r>
              <a:rPr lang="en-US" dirty="0"/>
              <a:t>The story of the Chicken Nuggets</a:t>
            </a:r>
          </a:p>
        </p:txBody>
      </p:sp>
    </p:spTree>
    <p:extLst>
      <p:ext uri="{BB962C8B-B14F-4D97-AF65-F5344CB8AC3E}">
        <p14:creationId xmlns:p14="http://schemas.microsoft.com/office/powerpoint/2010/main" val="166559945"/>
      </p:ext>
    </p:extLst>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screenshot of a cell phone&#10;&#10;Description automatically generated">
            <a:extLst>
              <a:ext uri="{FF2B5EF4-FFF2-40B4-BE49-F238E27FC236}">
                <a16:creationId xmlns:a16="http://schemas.microsoft.com/office/drawing/2014/main" id="{9FB03025-91B2-6E4A-8509-748BA9937B9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61674" y="431133"/>
            <a:ext cx="8252000" cy="4260483"/>
          </a:xfrm>
          <a:prstGeom prst="rect">
            <a:avLst/>
          </a:prstGeom>
        </p:spPr>
      </p:pic>
      <p:sp>
        <p:nvSpPr>
          <p:cNvPr id="2" name="Slide Number Placeholder 1">
            <a:extLst>
              <a:ext uri="{FF2B5EF4-FFF2-40B4-BE49-F238E27FC236}">
                <a16:creationId xmlns:a16="http://schemas.microsoft.com/office/drawing/2014/main" id="{3042070A-426F-4645-BD33-3D8836F4C21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dirty="0"/>
          </a:p>
        </p:txBody>
      </p:sp>
      <p:sp>
        <p:nvSpPr>
          <p:cNvPr id="3" name="Footer Placeholder 2">
            <a:extLst>
              <a:ext uri="{FF2B5EF4-FFF2-40B4-BE49-F238E27FC236}">
                <a16:creationId xmlns:a16="http://schemas.microsoft.com/office/drawing/2014/main" id="{2B0212C2-AF2F-404F-AB87-418E47E31ACB}"/>
              </a:ext>
            </a:extLst>
          </p:cNvPr>
          <p:cNvSpPr>
            <a:spLocks noGrp="1"/>
          </p:cNvSpPr>
          <p:nvPr>
            <p:ph type="ftr" sz="quarter" idx="3"/>
          </p:nvPr>
        </p:nvSpPr>
        <p:spPr/>
        <p:txBody>
          <a:bodyPr/>
          <a:lstStyle/>
          <a:p>
            <a:r>
              <a:rPr lang="en-US" dirty="0"/>
              <a:t>© 2021 QsrSoft, LLC. All rights reserved</a:t>
            </a:r>
          </a:p>
        </p:txBody>
      </p:sp>
      <p:sp>
        <p:nvSpPr>
          <p:cNvPr id="11" name="TextBox 10">
            <a:extLst>
              <a:ext uri="{FF2B5EF4-FFF2-40B4-BE49-F238E27FC236}">
                <a16:creationId xmlns:a16="http://schemas.microsoft.com/office/drawing/2014/main" id="{893AE3E4-B57D-9246-9D5E-E6DD61BFC676}"/>
              </a:ext>
            </a:extLst>
          </p:cNvPr>
          <p:cNvSpPr txBox="1"/>
          <p:nvPr/>
        </p:nvSpPr>
        <p:spPr>
          <a:xfrm>
            <a:off x="1218001" y="4405141"/>
            <a:ext cx="4717958" cy="307777"/>
          </a:xfrm>
          <a:prstGeom prst="rect">
            <a:avLst/>
          </a:prstGeom>
          <a:noFill/>
        </p:spPr>
        <p:txBody>
          <a:bodyPr wrap="none" rtlCol="0">
            <a:spAutoFit/>
          </a:bodyPr>
          <a:lstStyle/>
          <a:p>
            <a:r>
              <a:rPr lang="en-US" dirty="0"/>
              <a:t>Taking an inventory at 10 am before nugget usage starts.</a:t>
            </a:r>
          </a:p>
        </p:txBody>
      </p:sp>
      <p:sp>
        <p:nvSpPr>
          <p:cNvPr id="34" name="Rounded Rectangle 33">
            <a:extLst>
              <a:ext uri="{FF2B5EF4-FFF2-40B4-BE49-F238E27FC236}">
                <a16:creationId xmlns:a16="http://schemas.microsoft.com/office/drawing/2014/main" id="{BC01404F-8295-9044-A8AC-80F10AB8F769}"/>
              </a:ext>
            </a:extLst>
          </p:cNvPr>
          <p:cNvSpPr/>
          <p:nvPr/>
        </p:nvSpPr>
        <p:spPr>
          <a:xfrm>
            <a:off x="3214563" y="94593"/>
            <a:ext cx="2852246" cy="44769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Perpetual Inventory</a:t>
            </a:r>
          </a:p>
        </p:txBody>
      </p:sp>
      <p:sp>
        <p:nvSpPr>
          <p:cNvPr id="4" name="Up Arrow 3">
            <a:extLst>
              <a:ext uri="{FF2B5EF4-FFF2-40B4-BE49-F238E27FC236}">
                <a16:creationId xmlns:a16="http://schemas.microsoft.com/office/drawing/2014/main" id="{CCE1FD6E-94A5-9D48-A679-0154C71BECCD}"/>
              </a:ext>
            </a:extLst>
          </p:cNvPr>
          <p:cNvSpPr/>
          <p:nvPr/>
        </p:nvSpPr>
        <p:spPr>
          <a:xfrm>
            <a:off x="5398674" y="1922667"/>
            <a:ext cx="1254373" cy="1122418"/>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Inv. @ 10am</a:t>
            </a:r>
          </a:p>
        </p:txBody>
      </p:sp>
      <p:sp>
        <p:nvSpPr>
          <p:cNvPr id="12" name="TextBox 11">
            <a:extLst>
              <a:ext uri="{FF2B5EF4-FFF2-40B4-BE49-F238E27FC236}">
                <a16:creationId xmlns:a16="http://schemas.microsoft.com/office/drawing/2014/main" id="{3E2C7DD8-1F9B-C54A-9F87-3F56B3CA0C6F}"/>
              </a:ext>
            </a:extLst>
          </p:cNvPr>
          <p:cNvSpPr txBox="1"/>
          <p:nvPr/>
        </p:nvSpPr>
        <p:spPr>
          <a:xfrm>
            <a:off x="4640686" y="3665799"/>
            <a:ext cx="3446777" cy="523220"/>
          </a:xfrm>
          <a:prstGeom prst="rect">
            <a:avLst/>
          </a:prstGeom>
          <a:noFill/>
        </p:spPr>
        <p:txBody>
          <a:bodyPr wrap="none" rtlCol="0">
            <a:spAutoFit/>
          </a:bodyPr>
          <a:lstStyle/>
          <a:p>
            <a:r>
              <a:rPr lang="en-US" dirty="0"/>
              <a:t>Perpetual says 4,204 nuggets after truck.</a:t>
            </a:r>
          </a:p>
          <a:p>
            <a:r>
              <a:rPr lang="en-US" dirty="0"/>
              <a:t>Inventory of 4,200 means -4 stat variance</a:t>
            </a:r>
          </a:p>
        </p:txBody>
      </p:sp>
    </p:spTree>
    <p:extLst>
      <p:ext uri="{BB962C8B-B14F-4D97-AF65-F5344CB8AC3E}">
        <p14:creationId xmlns:p14="http://schemas.microsoft.com/office/powerpoint/2010/main" val="4054014168"/>
      </p:ext>
    </p:extLst>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screenshot of a cell phone&#10;&#10;Description automatically generated">
            <a:extLst>
              <a:ext uri="{FF2B5EF4-FFF2-40B4-BE49-F238E27FC236}">
                <a16:creationId xmlns:a16="http://schemas.microsoft.com/office/drawing/2014/main" id="{9FB03025-91B2-6E4A-8509-748BA9937B9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61674" y="431133"/>
            <a:ext cx="8252000" cy="4260483"/>
          </a:xfrm>
          <a:prstGeom prst="rect">
            <a:avLst/>
          </a:prstGeom>
        </p:spPr>
      </p:pic>
      <p:sp>
        <p:nvSpPr>
          <p:cNvPr id="2" name="Slide Number Placeholder 1">
            <a:extLst>
              <a:ext uri="{FF2B5EF4-FFF2-40B4-BE49-F238E27FC236}">
                <a16:creationId xmlns:a16="http://schemas.microsoft.com/office/drawing/2014/main" id="{3042070A-426F-4645-BD33-3D8836F4C21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dirty="0"/>
          </a:p>
        </p:txBody>
      </p:sp>
      <p:sp>
        <p:nvSpPr>
          <p:cNvPr id="3" name="Footer Placeholder 2">
            <a:extLst>
              <a:ext uri="{FF2B5EF4-FFF2-40B4-BE49-F238E27FC236}">
                <a16:creationId xmlns:a16="http://schemas.microsoft.com/office/drawing/2014/main" id="{2B0212C2-AF2F-404F-AB87-418E47E31ACB}"/>
              </a:ext>
            </a:extLst>
          </p:cNvPr>
          <p:cNvSpPr>
            <a:spLocks noGrp="1"/>
          </p:cNvSpPr>
          <p:nvPr>
            <p:ph type="ftr" sz="quarter" idx="3"/>
          </p:nvPr>
        </p:nvSpPr>
        <p:spPr/>
        <p:txBody>
          <a:bodyPr/>
          <a:lstStyle/>
          <a:p>
            <a:r>
              <a:rPr lang="en-US" dirty="0"/>
              <a:t>© 2021 QsrSoft, LLC. All rights reserved</a:t>
            </a:r>
          </a:p>
        </p:txBody>
      </p:sp>
      <p:sp>
        <p:nvSpPr>
          <p:cNvPr id="11" name="TextBox 10">
            <a:extLst>
              <a:ext uri="{FF2B5EF4-FFF2-40B4-BE49-F238E27FC236}">
                <a16:creationId xmlns:a16="http://schemas.microsoft.com/office/drawing/2014/main" id="{893AE3E4-B57D-9246-9D5E-E6DD61BFC676}"/>
              </a:ext>
            </a:extLst>
          </p:cNvPr>
          <p:cNvSpPr txBox="1"/>
          <p:nvPr/>
        </p:nvSpPr>
        <p:spPr>
          <a:xfrm>
            <a:off x="1218001" y="4405141"/>
            <a:ext cx="6739345" cy="307777"/>
          </a:xfrm>
          <a:prstGeom prst="rect">
            <a:avLst/>
          </a:prstGeom>
          <a:noFill/>
        </p:spPr>
        <p:txBody>
          <a:bodyPr wrap="none" rtlCol="0">
            <a:spAutoFit/>
          </a:bodyPr>
          <a:lstStyle/>
          <a:p>
            <a:r>
              <a:rPr lang="en-US" dirty="0"/>
              <a:t>Completing inventory before finishing waste, transfers, purchases will create errors</a:t>
            </a:r>
          </a:p>
        </p:txBody>
      </p:sp>
      <p:sp>
        <p:nvSpPr>
          <p:cNvPr id="5" name="TextBox 4">
            <a:extLst>
              <a:ext uri="{FF2B5EF4-FFF2-40B4-BE49-F238E27FC236}">
                <a16:creationId xmlns:a16="http://schemas.microsoft.com/office/drawing/2014/main" id="{DB6F5F27-2F77-1B42-B966-E8F1A99C645D}"/>
              </a:ext>
            </a:extLst>
          </p:cNvPr>
          <p:cNvSpPr txBox="1"/>
          <p:nvPr/>
        </p:nvSpPr>
        <p:spPr>
          <a:xfrm>
            <a:off x="4640686" y="3665799"/>
            <a:ext cx="3446777" cy="523220"/>
          </a:xfrm>
          <a:prstGeom prst="rect">
            <a:avLst/>
          </a:prstGeom>
          <a:noFill/>
        </p:spPr>
        <p:txBody>
          <a:bodyPr wrap="none" rtlCol="0">
            <a:spAutoFit/>
          </a:bodyPr>
          <a:lstStyle/>
          <a:p>
            <a:r>
              <a:rPr lang="en-US" dirty="0"/>
              <a:t>Perpetual says 4,204 nuggets after truck.</a:t>
            </a:r>
          </a:p>
          <a:p>
            <a:r>
              <a:rPr lang="en-US" dirty="0"/>
              <a:t>Inventory of 4,200 means -4 stat variance</a:t>
            </a:r>
          </a:p>
        </p:txBody>
      </p:sp>
      <p:sp>
        <p:nvSpPr>
          <p:cNvPr id="30" name="TextBox 29">
            <a:extLst>
              <a:ext uri="{FF2B5EF4-FFF2-40B4-BE49-F238E27FC236}">
                <a16:creationId xmlns:a16="http://schemas.microsoft.com/office/drawing/2014/main" id="{6B8DD517-65BD-8B4F-8C9D-523FDD04C5F0}"/>
              </a:ext>
            </a:extLst>
          </p:cNvPr>
          <p:cNvSpPr txBox="1"/>
          <p:nvPr/>
        </p:nvSpPr>
        <p:spPr>
          <a:xfrm>
            <a:off x="587550" y="3558077"/>
            <a:ext cx="3564036" cy="738664"/>
          </a:xfrm>
          <a:prstGeom prst="rect">
            <a:avLst/>
          </a:prstGeom>
          <a:noFill/>
        </p:spPr>
        <p:txBody>
          <a:bodyPr wrap="square" rtlCol="0">
            <a:spAutoFit/>
          </a:bodyPr>
          <a:lstStyle/>
          <a:p>
            <a:r>
              <a:rPr lang="en-US" dirty="0"/>
              <a:t>Inventory taken without waste, </a:t>
            </a:r>
            <a:br>
              <a:rPr lang="en-US" dirty="0"/>
            </a:br>
            <a:r>
              <a:rPr lang="en-US" dirty="0"/>
              <a:t>transfer and truck, will create a positive stat or potentially a negative actual usage</a:t>
            </a:r>
          </a:p>
        </p:txBody>
      </p:sp>
      <p:sp>
        <p:nvSpPr>
          <p:cNvPr id="34" name="Rounded Rectangle 33">
            <a:extLst>
              <a:ext uri="{FF2B5EF4-FFF2-40B4-BE49-F238E27FC236}">
                <a16:creationId xmlns:a16="http://schemas.microsoft.com/office/drawing/2014/main" id="{BC01404F-8295-9044-A8AC-80F10AB8F769}"/>
              </a:ext>
            </a:extLst>
          </p:cNvPr>
          <p:cNvSpPr/>
          <p:nvPr/>
        </p:nvSpPr>
        <p:spPr>
          <a:xfrm>
            <a:off x="3214563" y="94593"/>
            <a:ext cx="2852246" cy="44769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Perpetual Inventory</a:t>
            </a:r>
          </a:p>
        </p:txBody>
      </p:sp>
      <p:pic>
        <p:nvPicPr>
          <p:cNvPr id="33" name="Picture 32" descr="A close up of a sign&#10;&#10;Description automatically generated">
            <a:extLst>
              <a:ext uri="{FF2B5EF4-FFF2-40B4-BE49-F238E27FC236}">
                <a16:creationId xmlns:a16="http://schemas.microsoft.com/office/drawing/2014/main" id="{CAFDF47B-B82B-0B47-A5BC-C581A7D39F24}"/>
              </a:ext>
            </a:extLst>
          </p:cNvPr>
          <p:cNvPicPr>
            <a:picLocks noChangeAspect="1"/>
          </p:cNvPicPr>
          <p:nvPr/>
        </p:nvPicPr>
        <p:blipFill>
          <a:blip r:embed="rId4"/>
          <a:stretch>
            <a:fillRect/>
          </a:stretch>
        </p:blipFill>
        <p:spPr>
          <a:xfrm>
            <a:off x="1643740" y="590381"/>
            <a:ext cx="4883183" cy="3028976"/>
          </a:xfrm>
          <a:prstGeom prst="rect">
            <a:avLst/>
          </a:prstGeom>
        </p:spPr>
      </p:pic>
      <p:sp>
        <p:nvSpPr>
          <p:cNvPr id="27" name="Right Arrow 26">
            <a:extLst>
              <a:ext uri="{FF2B5EF4-FFF2-40B4-BE49-F238E27FC236}">
                <a16:creationId xmlns:a16="http://schemas.microsoft.com/office/drawing/2014/main" id="{E6E2472F-BEB4-BF48-838B-0FB759415027}"/>
              </a:ext>
            </a:extLst>
          </p:cNvPr>
          <p:cNvSpPr/>
          <p:nvPr/>
        </p:nvSpPr>
        <p:spPr>
          <a:xfrm rot="20641350">
            <a:off x="2690676" y="879621"/>
            <a:ext cx="2579374" cy="91472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Plus 3,200 nuggets (grown)</a:t>
            </a:r>
          </a:p>
        </p:txBody>
      </p:sp>
      <p:sp>
        <p:nvSpPr>
          <p:cNvPr id="12" name="Rectangle 11">
            <a:extLst>
              <a:ext uri="{FF2B5EF4-FFF2-40B4-BE49-F238E27FC236}">
                <a16:creationId xmlns:a16="http://schemas.microsoft.com/office/drawing/2014/main" id="{0370A673-AF04-A24D-AAA0-FB08B1BBAB00}"/>
              </a:ext>
            </a:extLst>
          </p:cNvPr>
          <p:cNvSpPr/>
          <p:nvPr/>
        </p:nvSpPr>
        <p:spPr>
          <a:xfrm>
            <a:off x="6526923" y="647700"/>
            <a:ext cx="2083677" cy="1612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0246796"/>
      </p:ext>
    </p:extLst>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screenshot of a cell phone&#10;&#10;Description automatically generated">
            <a:extLst>
              <a:ext uri="{FF2B5EF4-FFF2-40B4-BE49-F238E27FC236}">
                <a16:creationId xmlns:a16="http://schemas.microsoft.com/office/drawing/2014/main" id="{9FB03025-91B2-6E4A-8509-748BA9937B9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61674" y="431133"/>
            <a:ext cx="8252000" cy="4260483"/>
          </a:xfrm>
          <a:prstGeom prst="rect">
            <a:avLst/>
          </a:prstGeom>
        </p:spPr>
      </p:pic>
      <p:sp>
        <p:nvSpPr>
          <p:cNvPr id="2" name="Slide Number Placeholder 1">
            <a:extLst>
              <a:ext uri="{FF2B5EF4-FFF2-40B4-BE49-F238E27FC236}">
                <a16:creationId xmlns:a16="http://schemas.microsoft.com/office/drawing/2014/main" id="{3042070A-426F-4645-BD33-3D8836F4C21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dirty="0"/>
          </a:p>
        </p:txBody>
      </p:sp>
      <p:sp>
        <p:nvSpPr>
          <p:cNvPr id="3" name="Footer Placeholder 2">
            <a:extLst>
              <a:ext uri="{FF2B5EF4-FFF2-40B4-BE49-F238E27FC236}">
                <a16:creationId xmlns:a16="http://schemas.microsoft.com/office/drawing/2014/main" id="{2B0212C2-AF2F-404F-AB87-418E47E31ACB}"/>
              </a:ext>
            </a:extLst>
          </p:cNvPr>
          <p:cNvSpPr>
            <a:spLocks noGrp="1"/>
          </p:cNvSpPr>
          <p:nvPr>
            <p:ph type="ftr" sz="quarter" idx="3"/>
          </p:nvPr>
        </p:nvSpPr>
        <p:spPr/>
        <p:txBody>
          <a:bodyPr/>
          <a:lstStyle/>
          <a:p>
            <a:r>
              <a:rPr lang="en-US" dirty="0"/>
              <a:t>© 2021 QsrSoft, LLC. All rights reserved</a:t>
            </a:r>
          </a:p>
        </p:txBody>
      </p:sp>
      <p:sp>
        <p:nvSpPr>
          <p:cNvPr id="11" name="TextBox 10">
            <a:extLst>
              <a:ext uri="{FF2B5EF4-FFF2-40B4-BE49-F238E27FC236}">
                <a16:creationId xmlns:a16="http://schemas.microsoft.com/office/drawing/2014/main" id="{893AE3E4-B57D-9246-9D5E-E6DD61BFC676}"/>
              </a:ext>
            </a:extLst>
          </p:cNvPr>
          <p:cNvSpPr txBox="1"/>
          <p:nvPr/>
        </p:nvSpPr>
        <p:spPr>
          <a:xfrm>
            <a:off x="1218001" y="4405141"/>
            <a:ext cx="6739345" cy="307777"/>
          </a:xfrm>
          <a:prstGeom prst="rect">
            <a:avLst/>
          </a:prstGeom>
          <a:noFill/>
        </p:spPr>
        <p:txBody>
          <a:bodyPr wrap="none" rtlCol="0">
            <a:spAutoFit/>
          </a:bodyPr>
          <a:lstStyle/>
          <a:p>
            <a:r>
              <a:rPr lang="en-US" dirty="0"/>
              <a:t>Completing inventory before finishing waste, transfers, purchases will create errors</a:t>
            </a:r>
          </a:p>
        </p:txBody>
      </p:sp>
      <p:sp>
        <p:nvSpPr>
          <p:cNvPr id="30" name="TextBox 29">
            <a:extLst>
              <a:ext uri="{FF2B5EF4-FFF2-40B4-BE49-F238E27FC236}">
                <a16:creationId xmlns:a16="http://schemas.microsoft.com/office/drawing/2014/main" id="{6B8DD517-65BD-8B4F-8C9D-523FDD04C5F0}"/>
              </a:ext>
            </a:extLst>
          </p:cNvPr>
          <p:cNvSpPr txBox="1"/>
          <p:nvPr/>
        </p:nvSpPr>
        <p:spPr>
          <a:xfrm>
            <a:off x="587550" y="3558077"/>
            <a:ext cx="3564036" cy="738664"/>
          </a:xfrm>
          <a:prstGeom prst="rect">
            <a:avLst/>
          </a:prstGeom>
          <a:noFill/>
        </p:spPr>
        <p:txBody>
          <a:bodyPr wrap="square" rtlCol="0">
            <a:spAutoFit/>
          </a:bodyPr>
          <a:lstStyle/>
          <a:p>
            <a:r>
              <a:rPr lang="en-US" dirty="0"/>
              <a:t>Inventory taken without waste, </a:t>
            </a:r>
            <a:br>
              <a:rPr lang="en-US" dirty="0"/>
            </a:br>
            <a:r>
              <a:rPr lang="en-US" dirty="0"/>
              <a:t>transfer and truck, will create a positive stat or potentially a negative actual usage</a:t>
            </a:r>
          </a:p>
        </p:txBody>
      </p:sp>
      <p:sp>
        <p:nvSpPr>
          <p:cNvPr id="34" name="Rounded Rectangle 33">
            <a:extLst>
              <a:ext uri="{FF2B5EF4-FFF2-40B4-BE49-F238E27FC236}">
                <a16:creationId xmlns:a16="http://schemas.microsoft.com/office/drawing/2014/main" id="{BC01404F-8295-9044-A8AC-80F10AB8F769}"/>
              </a:ext>
            </a:extLst>
          </p:cNvPr>
          <p:cNvSpPr/>
          <p:nvPr/>
        </p:nvSpPr>
        <p:spPr>
          <a:xfrm>
            <a:off x="3214563" y="94593"/>
            <a:ext cx="2852246" cy="44769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Perpetual Inventory</a:t>
            </a:r>
          </a:p>
        </p:txBody>
      </p:sp>
      <p:sp>
        <p:nvSpPr>
          <p:cNvPr id="4" name="Up Arrow 3">
            <a:extLst>
              <a:ext uri="{FF2B5EF4-FFF2-40B4-BE49-F238E27FC236}">
                <a16:creationId xmlns:a16="http://schemas.microsoft.com/office/drawing/2014/main" id="{CCE1FD6E-94A5-9D48-A679-0154C71BECCD}"/>
              </a:ext>
            </a:extLst>
          </p:cNvPr>
          <p:cNvSpPr/>
          <p:nvPr/>
        </p:nvSpPr>
        <p:spPr>
          <a:xfrm>
            <a:off x="5398674" y="1922667"/>
            <a:ext cx="1254373" cy="1122418"/>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Inv. @ 10am</a:t>
            </a:r>
          </a:p>
        </p:txBody>
      </p:sp>
      <p:pic>
        <p:nvPicPr>
          <p:cNvPr id="7" name="Picture 6" descr="A close up of a sign&#10;&#10;Description automatically generated">
            <a:extLst>
              <a:ext uri="{FF2B5EF4-FFF2-40B4-BE49-F238E27FC236}">
                <a16:creationId xmlns:a16="http://schemas.microsoft.com/office/drawing/2014/main" id="{C1DC6236-C5FE-754D-85DD-4318AF9C9B40}"/>
              </a:ext>
            </a:extLst>
          </p:cNvPr>
          <p:cNvPicPr>
            <a:picLocks noChangeAspect="1"/>
          </p:cNvPicPr>
          <p:nvPr/>
        </p:nvPicPr>
        <p:blipFill>
          <a:blip r:embed="rId4"/>
          <a:stretch>
            <a:fillRect/>
          </a:stretch>
        </p:blipFill>
        <p:spPr>
          <a:xfrm>
            <a:off x="1604630" y="977284"/>
            <a:ext cx="2770968" cy="2566917"/>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0F25CC1F-AC8F-8941-A472-1BC30D540AA1}"/>
              </a:ext>
            </a:extLst>
          </p:cNvPr>
          <p:cNvPicPr>
            <a:picLocks noChangeAspect="1"/>
          </p:cNvPicPr>
          <p:nvPr/>
        </p:nvPicPr>
        <p:blipFill rotWithShape="1">
          <a:blip r:embed="rId5"/>
          <a:srcRect l="25481"/>
          <a:stretch/>
        </p:blipFill>
        <p:spPr>
          <a:xfrm>
            <a:off x="4375598" y="650688"/>
            <a:ext cx="2114102" cy="2512513"/>
          </a:xfrm>
          <a:prstGeom prst="rect">
            <a:avLst/>
          </a:prstGeom>
        </p:spPr>
      </p:pic>
      <p:pic>
        <p:nvPicPr>
          <p:cNvPr id="14" name="Picture 13" descr="A close up of a sign&#10;&#10;Description automatically generated">
            <a:extLst>
              <a:ext uri="{FF2B5EF4-FFF2-40B4-BE49-F238E27FC236}">
                <a16:creationId xmlns:a16="http://schemas.microsoft.com/office/drawing/2014/main" id="{121BC74F-E4E0-AA40-9B76-0973C4226A50}"/>
              </a:ext>
            </a:extLst>
          </p:cNvPr>
          <p:cNvPicPr>
            <a:picLocks noChangeAspect="1"/>
          </p:cNvPicPr>
          <p:nvPr/>
        </p:nvPicPr>
        <p:blipFill rotWithShape="1">
          <a:blip r:embed="rId6"/>
          <a:srcRect l="13387"/>
          <a:stretch/>
        </p:blipFill>
        <p:spPr>
          <a:xfrm>
            <a:off x="7634489" y="1017505"/>
            <a:ext cx="875963" cy="1543869"/>
          </a:xfrm>
          <a:prstGeom prst="rect">
            <a:avLst/>
          </a:prstGeom>
        </p:spPr>
      </p:pic>
      <p:sp>
        <p:nvSpPr>
          <p:cNvPr id="20" name="Rectangle 19">
            <a:extLst>
              <a:ext uri="{FF2B5EF4-FFF2-40B4-BE49-F238E27FC236}">
                <a16:creationId xmlns:a16="http://schemas.microsoft.com/office/drawing/2014/main" id="{D8A112D5-F0AB-224D-A8E3-5AAA717B29C2}"/>
              </a:ext>
            </a:extLst>
          </p:cNvPr>
          <p:cNvSpPr/>
          <p:nvPr/>
        </p:nvSpPr>
        <p:spPr>
          <a:xfrm>
            <a:off x="6489701" y="647699"/>
            <a:ext cx="1990884" cy="19757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86F8399E-4E81-B04E-BAA5-E2799133C0AA}"/>
              </a:ext>
            </a:extLst>
          </p:cNvPr>
          <p:cNvPicPr>
            <a:picLocks noChangeAspect="1"/>
          </p:cNvPicPr>
          <p:nvPr/>
        </p:nvPicPr>
        <p:blipFill>
          <a:blip r:embed="rId7"/>
          <a:stretch>
            <a:fillRect/>
          </a:stretch>
        </p:blipFill>
        <p:spPr>
          <a:xfrm>
            <a:off x="7802325" y="1660977"/>
            <a:ext cx="951785" cy="2566917"/>
          </a:xfrm>
          <a:prstGeom prst="rect">
            <a:avLst/>
          </a:prstGeom>
        </p:spPr>
      </p:pic>
      <p:sp>
        <p:nvSpPr>
          <p:cNvPr id="21" name="Right Arrow 20">
            <a:extLst>
              <a:ext uri="{FF2B5EF4-FFF2-40B4-BE49-F238E27FC236}">
                <a16:creationId xmlns:a16="http://schemas.microsoft.com/office/drawing/2014/main" id="{11CF3E9A-9B6E-7845-BEA3-F00156826E52}"/>
              </a:ext>
            </a:extLst>
          </p:cNvPr>
          <p:cNvSpPr/>
          <p:nvPr/>
        </p:nvSpPr>
        <p:spPr>
          <a:xfrm rot="1607018">
            <a:off x="6437209" y="963754"/>
            <a:ext cx="962041" cy="11544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Minus 3,200</a:t>
            </a:r>
          </a:p>
        </p:txBody>
      </p:sp>
      <p:pic>
        <p:nvPicPr>
          <p:cNvPr id="6" name="Picture 5">
            <a:extLst>
              <a:ext uri="{FF2B5EF4-FFF2-40B4-BE49-F238E27FC236}">
                <a16:creationId xmlns:a16="http://schemas.microsoft.com/office/drawing/2014/main" id="{3D2A0255-A0F3-8849-97BF-0782C0A14B1B}"/>
              </a:ext>
            </a:extLst>
          </p:cNvPr>
          <p:cNvPicPr>
            <a:picLocks noChangeAspect="1"/>
          </p:cNvPicPr>
          <p:nvPr/>
        </p:nvPicPr>
        <p:blipFill>
          <a:blip r:embed="rId8"/>
          <a:stretch>
            <a:fillRect/>
          </a:stretch>
        </p:blipFill>
        <p:spPr>
          <a:xfrm>
            <a:off x="7271613" y="1698004"/>
            <a:ext cx="463550" cy="1193800"/>
          </a:xfrm>
          <a:prstGeom prst="rect">
            <a:avLst/>
          </a:prstGeom>
        </p:spPr>
      </p:pic>
    </p:spTree>
    <p:extLst>
      <p:ext uri="{BB962C8B-B14F-4D97-AF65-F5344CB8AC3E}">
        <p14:creationId xmlns:p14="http://schemas.microsoft.com/office/powerpoint/2010/main" val="2910445598"/>
      </p:ext>
    </p:extLst>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923B36-3204-7AD1-8D04-BED37EF494FC}"/>
              </a:ext>
            </a:extLst>
          </p:cNvPr>
          <p:cNvSpPr>
            <a:spLocks noGrp="1"/>
          </p:cNvSpPr>
          <p:nvPr>
            <p:ph type="title"/>
          </p:nvPr>
        </p:nvSpPr>
        <p:spPr/>
        <p:txBody>
          <a:bodyPr/>
          <a:lstStyle/>
          <a:p>
            <a:r>
              <a:rPr lang="en-US" dirty="0"/>
              <a:t>“Food Cost was good Yesterday”</a:t>
            </a:r>
          </a:p>
        </p:txBody>
      </p:sp>
      <p:sp>
        <p:nvSpPr>
          <p:cNvPr id="5" name="Text Placeholder 4">
            <a:extLst>
              <a:ext uri="{FF2B5EF4-FFF2-40B4-BE49-F238E27FC236}">
                <a16:creationId xmlns:a16="http://schemas.microsoft.com/office/drawing/2014/main" id="{C96E180C-F6F8-D409-86C0-BE04E79E23E0}"/>
              </a:ext>
            </a:extLst>
          </p:cNvPr>
          <p:cNvSpPr>
            <a:spLocks noGrp="1"/>
          </p:cNvSpPr>
          <p:nvPr>
            <p:ph type="body" idx="1"/>
          </p:nvPr>
        </p:nvSpPr>
        <p:spPr/>
        <p:txBody>
          <a:bodyPr/>
          <a:lstStyle/>
          <a:p>
            <a:endParaRPr lang="en-US"/>
          </a:p>
        </p:txBody>
      </p:sp>
      <p:sp>
        <p:nvSpPr>
          <p:cNvPr id="2" name="Slide Number Placeholder 1">
            <a:extLst>
              <a:ext uri="{FF2B5EF4-FFF2-40B4-BE49-F238E27FC236}">
                <a16:creationId xmlns:a16="http://schemas.microsoft.com/office/drawing/2014/main" id="{8669A1E8-3546-091D-271E-A54CFB5E524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dirty="0"/>
          </a:p>
        </p:txBody>
      </p:sp>
      <p:sp>
        <p:nvSpPr>
          <p:cNvPr id="3" name="Footer Placeholder 2">
            <a:extLst>
              <a:ext uri="{FF2B5EF4-FFF2-40B4-BE49-F238E27FC236}">
                <a16:creationId xmlns:a16="http://schemas.microsoft.com/office/drawing/2014/main" id="{62BBA891-FD7A-7520-D582-1ABE1FFB44C3}"/>
              </a:ext>
            </a:extLst>
          </p:cNvPr>
          <p:cNvSpPr>
            <a:spLocks noGrp="1"/>
          </p:cNvSpPr>
          <p:nvPr>
            <p:ph type="ftr" sz="quarter" idx="3"/>
          </p:nvPr>
        </p:nvSpPr>
        <p:spPr/>
        <p:txBody>
          <a:bodyPr/>
          <a:lstStyle/>
          <a:p>
            <a:r>
              <a:rPr lang="en-US"/>
              <a:t>© 2021 QsrSoft, LLC. All rights reserved</a:t>
            </a:r>
            <a:endParaRPr lang="en-US" dirty="0"/>
          </a:p>
        </p:txBody>
      </p:sp>
      <p:pic>
        <p:nvPicPr>
          <p:cNvPr id="9" name="Picture 8">
            <a:extLst>
              <a:ext uri="{FF2B5EF4-FFF2-40B4-BE49-F238E27FC236}">
                <a16:creationId xmlns:a16="http://schemas.microsoft.com/office/drawing/2014/main" id="{BD28251B-DD03-C814-1218-AF9629AEC378}"/>
              </a:ext>
            </a:extLst>
          </p:cNvPr>
          <p:cNvPicPr>
            <a:picLocks noChangeAspect="1"/>
          </p:cNvPicPr>
          <p:nvPr/>
        </p:nvPicPr>
        <p:blipFill>
          <a:blip r:embed="rId3"/>
          <a:stretch>
            <a:fillRect/>
          </a:stretch>
        </p:blipFill>
        <p:spPr>
          <a:xfrm>
            <a:off x="3111052" y="915574"/>
            <a:ext cx="5657452" cy="3327601"/>
          </a:xfrm>
          <a:prstGeom prst="rect">
            <a:avLst/>
          </a:prstGeom>
        </p:spPr>
      </p:pic>
    </p:spTree>
    <p:extLst>
      <p:ext uri="{BB962C8B-B14F-4D97-AF65-F5344CB8AC3E}">
        <p14:creationId xmlns:p14="http://schemas.microsoft.com/office/powerpoint/2010/main" val="1804000334"/>
      </p:ext>
    </p:extLst>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35EFF-F8A7-0446-8207-AE251AEDA0BD}"/>
              </a:ext>
            </a:extLst>
          </p:cNvPr>
          <p:cNvSpPr>
            <a:spLocks noGrp="1"/>
          </p:cNvSpPr>
          <p:nvPr>
            <p:ph type="ctrTitle"/>
          </p:nvPr>
        </p:nvSpPr>
        <p:spPr/>
        <p:txBody>
          <a:bodyPr/>
          <a:lstStyle/>
          <a:p>
            <a:r>
              <a:rPr lang="en-US" dirty="0"/>
              <a:t>Questions?</a:t>
            </a:r>
          </a:p>
        </p:txBody>
      </p:sp>
      <p:sp>
        <p:nvSpPr>
          <p:cNvPr id="3" name="Slide Number Placeholder 2">
            <a:extLst>
              <a:ext uri="{FF2B5EF4-FFF2-40B4-BE49-F238E27FC236}">
                <a16:creationId xmlns:a16="http://schemas.microsoft.com/office/drawing/2014/main" id="{1DD40575-6961-0544-9FF8-4D92392D7B99}"/>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17</a:t>
            </a:fld>
            <a:endParaRPr lang="en" dirty="0"/>
          </a:p>
        </p:txBody>
      </p:sp>
      <p:sp>
        <p:nvSpPr>
          <p:cNvPr id="4" name="Footer Placeholder 3">
            <a:extLst>
              <a:ext uri="{FF2B5EF4-FFF2-40B4-BE49-F238E27FC236}">
                <a16:creationId xmlns:a16="http://schemas.microsoft.com/office/drawing/2014/main" id="{65315926-9805-E845-B37B-D4672EB13199}"/>
              </a:ext>
            </a:extLst>
          </p:cNvPr>
          <p:cNvSpPr>
            <a:spLocks noGrp="1"/>
          </p:cNvSpPr>
          <p:nvPr>
            <p:ph type="ftr" sz="quarter" idx="3"/>
          </p:nvPr>
        </p:nvSpPr>
        <p:spPr/>
        <p:txBody>
          <a:bodyPr/>
          <a:lstStyle/>
          <a:p>
            <a:r>
              <a:rPr lang="en-US" dirty="0"/>
              <a:t>© 2021 QsrSoft, LLC. All rights reserved</a:t>
            </a:r>
          </a:p>
        </p:txBody>
      </p:sp>
    </p:spTree>
    <p:extLst>
      <p:ext uri="{BB962C8B-B14F-4D97-AF65-F5344CB8AC3E}">
        <p14:creationId xmlns:p14="http://schemas.microsoft.com/office/powerpoint/2010/main" val="3851279415"/>
      </p:ext>
    </p:extLst>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3BAFCF40-CF6E-9647-B3B5-D78A6A8A0C2F}"/>
              </a:ext>
            </a:extLst>
          </p:cNvPr>
          <p:cNvSpPr>
            <a:spLocks noGrp="1" noChangeArrowheads="1"/>
          </p:cNvSpPr>
          <p:nvPr>
            <p:ph type="title"/>
          </p:nvPr>
        </p:nvSpPr>
        <p:spPr/>
        <p:txBody>
          <a:bodyPr/>
          <a:lstStyle/>
          <a:p>
            <a:r>
              <a:rPr lang="en-US" altLang="en-US" dirty="0"/>
              <a:t>Raw &amp; Competed Waste</a:t>
            </a:r>
          </a:p>
        </p:txBody>
      </p:sp>
      <p:sp>
        <p:nvSpPr>
          <p:cNvPr id="111619" name="Rectangle 3">
            <a:extLst>
              <a:ext uri="{FF2B5EF4-FFF2-40B4-BE49-F238E27FC236}">
                <a16:creationId xmlns:a16="http://schemas.microsoft.com/office/drawing/2014/main" id="{44A9A918-5B6D-CF44-A94A-05C716EBDD72}"/>
              </a:ext>
            </a:extLst>
          </p:cNvPr>
          <p:cNvSpPr>
            <a:spLocks noGrp="1" noChangeArrowheads="1"/>
          </p:cNvSpPr>
          <p:nvPr>
            <p:ph type="body" idx="1"/>
          </p:nvPr>
        </p:nvSpPr>
        <p:spPr/>
        <p:txBody>
          <a:bodyPr/>
          <a:lstStyle/>
          <a:p>
            <a:r>
              <a:rPr lang="en-US" altLang="en-US" dirty="0"/>
              <a:t>Communicate Targets</a:t>
            </a:r>
          </a:p>
          <a:p>
            <a:pPr lvl="1"/>
            <a:r>
              <a:rPr lang="en-US" altLang="en-US" dirty="0"/>
              <a:t>Managers must have a goal in mind</a:t>
            </a:r>
          </a:p>
          <a:p>
            <a:r>
              <a:rPr lang="en-US" altLang="en-US" dirty="0"/>
              <a:t>Observation / Action / Routine</a:t>
            </a:r>
          </a:p>
          <a:p>
            <a:pPr lvl="1"/>
            <a:r>
              <a:rPr lang="en-US" altLang="en-US" dirty="0"/>
              <a:t>Optimize Manager’s Floor Control skills</a:t>
            </a:r>
          </a:p>
          <a:p>
            <a:pPr lvl="1"/>
            <a:r>
              <a:rPr lang="en-US" altLang="en-US" dirty="0"/>
              <a:t>Enter waste per shift using </a:t>
            </a:r>
            <a:r>
              <a:rPr lang="en-US" altLang="en-US" dirty="0" err="1"/>
              <a:t>McD</a:t>
            </a:r>
            <a:r>
              <a:rPr lang="en-US" altLang="en-US" dirty="0"/>
              <a:t> tablet</a:t>
            </a:r>
          </a:p>
        </p:txBody>
      </p:sp>
      <p:sp>
        <p:nvSpPr>
          <p:cNvPr id="2" name="Footer Placeholder 1">
            <a:extLst>
              <a:ext uri="{FF2B5EF4-FFF2-40B4-BE49-F238E27FC236}">
                <a16:creationId xmlns:a16="http://schemas.microsoft.com/office/drawing/2014/main" id="{866E75A3-3C6A-43F2-952D-52A269B0BD2C}"/>
              </a:ext>
            </a:extLst>
          </p:cNvPr>
          <p:cNvSpPr>
            <a:spLocks noGrp="1"/>
          </p:cNvSpPr>
          <p:nvPr>
            <p:ph type="ftr" sz="quarter" idx="3"/>
          </p:nvPr>
        </p:nvSpPr>
        <p:spPr/>
        <p:txBody>
          <a:bodyPr/>
          <a:lstStyle/>
          <a:p>
            <a:r>
              <a:rPr lang="en-US" dirty="0"/>
              <a:t>© 2021 QsrSoft, LLC. All rights reserved</a:t>
            </a:r>
          </a:p>
        </p:txBody>
      </p:sp>
      <p:sp>
        <p:nvSpPr>
          <p:cNvPr id="3" name="Slide Number Placeholder 2">
            <a:extLst>
              <a:ext uri="{FF2B5EF4-FFF2-40B4-BE49-F238E27FC236}">
                <a16:creationId xmlns:a16="http://schemas.microsoft.com/office/drawing/2014/main" id="{08964A01-6067-43E9-8F46-0FCF37C05AF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dirty="0"/>
          </a:p>
        </p:txBody>
      </p:sp>
    </p:spTree>
    <p:extLst>
      <p:ext uri="{BB962C8B-B14F-4D97-AF65-F5344CB8AC3E}">
        <p14:creationId xmlns:p14="http://schemas.microsoft.com/office/powerpoint/2010/main" val="370928447"/>
      </p:ext>
    </p:extLst>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7FE5D61-3E64-BDC6-1D05-765379AEE01B}"/>
              </a:ext>
            </a:extLst>
          </p:cNvPr>
          <p:cNvPicPr>
            <a:picLocks noChangeAspect="1"/>
          </p:cNvPicPr>
          <p:nvPr/>
        </p:nvPicPr>
        <p:blipFill>
          <a:blip r:embed="rId3"/>
          <a:stretch>
            <a:fillRect/>
          </a:stretch>
        </p:blipFill>
        <p:spPr>
          <a:xfrm>
            <a:off x="3086100" y="746848"/>
            <a:ext cx="5981059" cy="3740382"/>
          </a:xfrm>
          <a:prstGeom prst="rect">
            <a:avLst/>
          </a:prstGeom>
        </p:spPr>
      </p:pic>
      <p:sp>
        <p:nvSpPr>
          <p:cNvPr id="2" name="Title 1">
            <a:extLst>
              <a:ext uri="{FF2B5EF4-FFF2-40B4-BE49-F238E27FC236}">
                <a16:creationId xmlns:a16="http://schemas.microsoft.com/office/drawing/2014/main" id="{3E12E97C-C57A-0445-A831-E00CF36F3F0E}"/>
              </a:ext>
            </a:extLst>
          </p:cNvPr>
          <p:cNvSpPr>
            <a:spLocks noGrp="1"/>
          </p:cNvSpPr>
          <p:nvPr>
            <p:ph type="title"/>
          </p:nvPr>
        </p:nvSpPr>
        <p:spPr/>
        <p:txBody>
          <a:bodyPr/>
          <a:lstStyle/>
          <a:p>
            <a:r>
              <a:rPr lang="en-US" dirty="0"/>
              <a:t>Do daily &amp; shift waste entries exist?</a:t>
            </a:r>
          </a:p>
        </p:txBody>
      </p:sp>
      <p:sp>
        <p:nvSpPr>
          <p:cNvPr id="3" name="Text Placeholder 2">
            <a:extLst>
              <a:ext uri="{FF2B5EF4-FFF2-40B4-BE49-F238E27FC236}">
                <a16:creationId xmlns:a16="http://schemas.microsoft.com/office/drawing/2014/main" id="{A41C0321-02E1-A04C-9B72-694B5825CD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70FCFC-D0F8-414D-B7C3-33FD126237D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dirty="0"/>
          </a:p>
        </p:txBody>
      </p:sp>
      <p:sp>
        <p:nvSpPr>
          <p:cNvPr id="5" name="Footer Placeholder 4">
            <a:extLst>
              <a:ext uri="{FF2B5EF4-FFF2-40B4-BE49-F238E27FC236}">
                <a16:creationId xmlns:a16="http://schemas.microsoft.com/office/drawing/2014/main" id="{25C2C1C6-50A6-B444-9650-C67367320FE7}"/>
              </a:ext>
            </a:extLst>
          </p:cNvPr>
          <p:cNvSpPr>
            <a:spLocks noGrp="1"/>
          </p:cNvSpPr>
          <p:nvPr>
            <p:ph type="ftr" sz="quarter" idx="3"/>
          </p:nvPr>
        </p:nvSpPr>
        <p:spPr/>
        <p:txBody>
          <a:bodyPr/>
          <a:lstStyle/>
          <a:p>
            <a:r>
              <a:rPr lang="en-US" dirty="0"/>
              <a:t>© 2021 QsrSoft, LLC. All rights reserved</a:t>
            </a:r>
          </a:p>
        </p:txBody>
      </p:sp>
      <p:sp>
        <p:nvSpPr>
          <p:cNvPr id="10" name="Down Arrow 9">
            <a:extLst>
              <a:ext uri="{FF2B5EF4-FFF2-40B4-BE49-F238E27FC236}">
                <a16:creationId xmlns:a16="http://schemas.microsoft.com/office/drawing/2014/main" id="{919F29AE-A87F-EB47-BD42-305A4BB68A36}"/>
              </a:ext>
            </a:extLst>
          </p:cNvPr>
          <p:cNvSpPr/>
          <p:nvPr/>
        </p:nvSpPr>
        <p:spPr>
          <a:xfrm>
            <a:off x="6420433" y="1884879"/>
            <a:ext cx="914399" cy="563310"/>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Raw</a:t>
            </a:r>
          </a:p>
        </p:txBody>
      </p:sp>
      <p:sp>
        <p:nvSpPr>
          <p:cNvPr id="11" name="Down Arrow 10">
            <a:extLst>
              <a:ext uri="{FF2B5EF4-FFF2-40B4-BE49-F238E27FC236}">
                <a16:creationId xmlns:a16="http://schemas.microsoft.com/office/drawing/2014/main" id="{B01B392A-14C6-6B48-8179-F79E0327EC6D}"/>
              </a:ext>
            </a:extLst>
          </p:cNvPr>
          <p:cNvSpPr/>
          <p:nvPr/>
        </p:nvSpPr>
        <p:spPr>
          <a:xfrm>
            <a:off x="7978419" y="1902131"/>
            <a:ext cx="914398" cy="563310"/>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Comp</a:t>
            </a:r>
          </a:p>
        </p:txBody>
      </p:sp>
      <p:sp>
        <p:nvSpPr>
          <p:cNvPr id="8" name="Left Arrow 7">
            <a:extLst>
              <a:ext uri="{FF2B5EF4-FFF2-40B4-BE49-F238E27FC236}">
                <a16:creationId xmlns:a16="http://schemas.microsoft.com/office/drawing/2014/main" id="{DBE733A9-D2CC-DC4A-BD81-CE528385596C}"/>
              </a:ext>
            </a:extLst>
          </p:cNvPr>
          <p:cNvSpPr/>
          <p:nvPr/>
        </p:nvSpPr>
        <p:spPr>
          <a:xfrm>
            <a:off x="5265399" y="3571726"/>
            <a:ext cx="1175657" cy="848601"/>
          </a:xfrm>
          <a:prstGeom prst="lef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Shift</a:t>
            </a:r>
          </a:p>
        </p:txBody>
      </p:sp>
      <p:sp>
        <p:nvSpPr>
          <p:cNvPr id="12" name="Left Arrow 7">
            <a:extLst>
              <a:ext uri="{FF2B5EF4-FFF2-40B4-BE49-F238E27FC236}">
                <a16:creationId xmlns:a16="http://schemas.microsoft.com/office/drawing/2014/main" id="{68DD0B3D-BE36-4A5F-B907-67D2F35B0BBD}"/>
              </a:ext>
            </a:extLst>
          </p:cNvPr>
          <p:cNvSpPr/>
          <p:nvPr/>
        </p:nvSpPr>
        <p:spPr>
          <a:xfrm rot="19815597">
            <a:off x="5547709" y="891985"/>
            <a:ext cx="1175657" cy="848601"/>
          </a:xfrm>
          <a:prstGeom prst="lef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Targets</a:t>
            </a:r>
          </a:p>
        </p:txBody>
      </p:sp>
      <p:sp>
        <p:nvSpPr>
          <p:cNvPr id="15" name="Down Arrow 10">
            <a:extLst>
              <a:ext uri="{FF2B5EF4-FFF2-40B4-BE49-F238E27FC236}">
                <a16:creationId xmlns:a16="http://schemas.microsoft.com/office/drawing/2014/main" id="{214D9B9F-3E68-5D1C-A30E-518CD70C271C}"/>
              </a:ext>
            </a:extLst>
          </p:cNvPr>
          <p:cNvSpPr/>
          <p:nvPr/>
        </p:nvSpPr>
        <p:spPr>
          <a:xfrm rot="19631799">
            <a:off x="7527209" y="611389"/>
            <a:ext cx="1104630" cy="389673"/>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Report</a:t>
            </a:r>
          </a:p>
        </p:txBody>
      </p:sp>
    </p:spTree>
    <p:extLst>
      <p:ext uri="{BB962C8B-B14F-4D97-AF65-F5344CB8AC3E}">
        <p14:creationId xmlns:p14="http://schemas.microsoft.com/office/powerpoint/2010/main" val="1461049284"/>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11" name="Picture 10">
            <a:extLst>
              <a:ext uri="{FF2B5EF4-FFF2-40B4-BE49-F238E27FC236}">
                <a16:creationId xmlns:a16="http://schemas.microsoft.com/office/drawing/2014/main" id="{6CFFED1B-8388-71BA-FBE5-8D57D9D0AF81}"/>
              </a:ext>
            </a:extLst>
          </p:cNvPr>
          <p:cNvPicPr>
            <a:picLocks noChangeAspect="1"/>
          </p:cNvPicPr>
          <p:nvPr/>
        </p:nvPicPr>
        <p:blipFill>
          <a:blip r:embed="rId3"/>
          <a:stretch>
            <a:fillRect/>
          </a:stretch>
        </p:blipFill>
        <p:spPr>
          <a:xfrm>
            <a:off x="5014067" y="2058104"/>
            <a:ext cx="3655765" cy="23103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2" name="Google Shape;62;p13"/>
          <p:cNvSpPr txBox="1">
            <a:spLocks noGrp="1"/>
          </p:cNvSpPr>
          <p:nvPr>
            <p:ph type="ctrTitle"/>
          </p:nvPr>
        </p:nvSpPr>
        <p:spPr>
          <a:prstGeom prst="rect">
            <a:avLst/>
          </a:prstGeom>
        </p:spPr>
        <p:txBody>
          <a:bodyPr spcFirstLastPara="1" wrap="square" lIns="0" tIns="0" rIns="0" bIns="0" anchor="ctr" anchorCtr="0">
            <a:noAutofit/>
          </a:bodyPr>
          <a:lstStyle/>
          <a:p>
            <a:pPr lvl="0" algn="l"/>
            <a:r>
              <a:rPr lang="en" dirty="0">
                <a:solidFill>
                  <a:schemeClr val="tx1"/>
                </a:solidFill>
              </a:rPr>
              <a:t>QsrSoft Inventory</a:t>
            </a:r>
            <a:br>
              <a:rPr lang="en" dirty="0">
                <a:solidFill>
                  <a:schemeClr val="tx1"/>
                </a:solidFill>
              </a:rPr>
            </a:br>
            <a:br>
              <a:rPr lang="en" dirty="0">
                <a:solidFill>
                  <a:schemeClr val="tx1"/>
                </a:solidFill>
              </a:rPr>
            </a:br>
            <a:r>
              <a:rPr lang="en" dirty="0">
                <a:solidFill>
                  <a:schemeClr val="tx1"/>
                </a:solidFill>
              </a:rPr>
              <a:t>Routines</a:t>
            </a:r>
            <a:br>
              <a:rPr lang="en" dirty="0">
                <a:solidFill>
                  <a:schemeClr val="tx1"/>
                </a:solidFill>
              </a:rPr>
            </a:br>
            <a:r>
              <a:rPr lang="en" dirty="0">
                <a:solidFill>
                  <a:schemeClr val="tx1"/>
                </a:solidFill>
              </a:rPr>
              <a:t>Best Practices</a:t>
            </a:r>
            <a:br>
              <a:rPr lang="en" dirty="0">
                <a:solidFill>
                  <a:schemeClr val="tx1"/>
                </a:solidFill>
              </a:rPr>
            </a:br>
            <a:r>
              <a:rPr lang="en" dirty="0">
                <a:solidFill>
                  <a:schemeClr val="tx1"/>
                </a:solidFill>
              </a:rPr>
              <a:t>Accountability</a:t>
            </a:r>
            <a:endParaRPr dirty="0">
              <a:solidFill>
                <a:schemeClr val="tx1"/>
              </a:solidFill>
            </a:endParaRPr>
          </a:p>
        </p:txBody>
      </p:sp>
      <p:sp>
        <p:nvSpPr>
          <p:cNvPr id="4" name="Slide Number Placeholder 3">
            <a:extLst>
              <a:ext uri="{FF2B5EF4-FFF2-40B4-BE49-F238E27FC236}">
                <a16:creationId xmlns:a16="http://schemas.microsoft.com/office/drawing/2014/main" id="{BCC5AB97-5CC0-8849-A3DD-BA325E05A14E}"/>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2</a:t>
            </a:fld>
            <a:endParaRPr lang="en" dirty="0"/>
          </a:p>
        </p:txBody>
      </p:sp>
      <p:sp>
        <p:nvSpPr>
          <p:cNvPr id="3" name="Footer Placeholder 2">
            <a:extLst>
              <a:ext uri="{FF2B5EF4-FFF2-40B4-BE49-F238E27FC236}">
                <a16:creationId xmlns:a16="http://schemas.microsoft.com/office/drawing/2014/main" id="{E0BE6838-C9B6-374B-82D4-62B5E1FFAE60}"/>
              </a:ext>
            </a:extLst>
          </p:cNvPr>
          <p:cNvSpPr>
            <a:spLocks noGrp="1"/>
          </p:cNvSpPr>
          <p:nvPr>
            <p:ph type="ftr" sz="quarter" idx="3"/>
          </p:nvPr>
        </p:nvSpPr>
        <p:spPr/>
        <p:txBody>
          <a:bodyPr/>
          <a:lstStyle/>
          <a:p>
            <a:r>
              <a:rPr lang="en-US" dirty="0"/>
              <a:t>© 2021 QsrSoft, LLC. All rights reserved</a:t>
            </a:r>
          </a:p>
        </p:txBody>
      </p:sp>
      <p:sp>
        <p:nvSpPr>
          <p:cNvPr id="6" name="Google Shape;62;p13">
            <a:extLst>
              <a:ext uri="{FF2B5EF4-FFF2-40B4-BE49-F238E27FC236}">
                <a16:creationId xmlns:a16="http://schemas.microsoft.com/office/drawing/2014/main" id="{AE1E011F-6C19-B640-BEBC-B852A77C961D}"/>
              </a:ext>
            </a:extLst>
          </p:cNvPr>
          <p:cNvSpPr txBox="1">
            <a:spLocks/>
          </p:cNvSpPr>
          <p:nvPr/>
        </p:nvSpPr>
        <p:spPr>
          <a:xfrm>
            <a:off x="2363010" y="1197074"/>
            <a:ext cx="4539900" cy="26970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600"/>
              <a:buFont typeface="Montserrat ExtraBold"/>
              <a:buNone/>
              <a:defRPr sz="3600" b="0" i="0" u="none" strike="noStrike" cap="none">
                <a:solidFill>
                  <a:srgbClr val="FFFFFF"/>
                </a:solidFill>
                <a:latin typeface="Montserrat ExtraBold"/>
                <a:ea typeface="Montserrat ExtraBold"/>
                <a:cs typeface="Montserrat ExtraBold"/>
                <a:sym typeface="Montserrat ExtraBold"/>
              </a:defRPr>
            </a:lvl1pPr>
            <a:lvl2pPr marR="0" lvl="1" algn="ctr" rtl="0">
              <a:lnSpc>
                <a:spcPct val="100000"/>
              </a:lnSpc>
              <a:spcBef>
                <a:spcPts val="0"/>
              </a:spcBef>
              <a:spcAft>
                <a:spcPts val="0"/>
              </a:spcAft>
              <a:buClr>
                <a:srgbClr val="FFFFFF"/>
              </a:buClr>
              <a:buSzPts val="3600"/>
              <a:buFont typeface="Montserrat ExtraBold"/>
              <a:buNone/>
              <a:defRPr sz="3600" b="0" i="0" u="none" strike="noStrike" cap="none">
                <a:solidFill>
                  <a:srgbClr val="FFFFFF"/>
                </a:solidFill>
                <a:latin typeface="Montserrat ExtraBold"/>
                <a:ea typeface="Montserrat ExtraBold"/>
                <a:cs typeface="Montserrat ExtraBold"/>
                <a:sym typeface="Montserrat ExtraBold"/>
              </a:defRPr>
            </a:lvl2pPr>
            <a:lvl3pPr marR="0" lvl="2" algn="ctr" rtl="0">
              <a:lnSpc>
                <a:spcPct val="100000"/>
              </a:lnSpc>
              <a:spcBef>
                <a:spcPts val="0"/>
              </a:spcBef>
              <a:spcAft>
                <a:spcPts val="0"/>
              </a:spcAft>
              <a:buClr>
                <a:srgbClr val="FFFFFF"/>
              </a:buClr>
              <a:buSzPts val="3600"/>
              <a:buFont typeface="Montserrat ExtraBold"/>
              <a:buNone/>
              <a:defRPr sz="3600" b="0" i="0" u="none" strike="noStrike" cap="none">
                <a:solidFill>
                  <a:srgbClr val="FFFFFF"/>
                </a:solidFill>
                <a:latin typeface="Montserrat ExtraBold"/>
                <a:ea typeface="Montserrat ExtraBold"/>
                <a:cs typeface="Montserrat ExtraBold"/>
                <a:sym typeface="Montserrat ExtraBold"/>
              </a:defRPr>
            </a:lvl3pPr>
            <a:lvl4pPr marR="0" lvl="3" algn="ctr" rtl="0">
              <a:lnSpc>
                <a:spcPct val="100000"/>
              </a:lnSpc>
              <a:spcBef>
                <a:spcPts val="0"/>
              </a:spcBef>
              <a:spcAft>
                <a:spcPts val="0"/>
              </a:spcAft>
              <a:buClr>
                <a:srgbClr val="FFFFFF"/>
              </a:buClr>
              <a:buSzPts val="3600"/>
              <a:buFont typeface="Montserrat ExtraBold"/>
              <a:buNone/>
              <a:defRPr sz="3600" b="0" i="0" u="none" strike="noStrike" cap="none">
                <a:solidFill>
                  <a:srgbClr val="FFFFFF"/>
                </a:solidFill>
                <a:latin typeface="Montserrat ExtraBold"/>
                <a:ea typeface="Montserrat ExtraBold"/>
                <a:cs typeface="Montserrat ExtraBold"/>
                <a:sym typeface="Montserrat ExtraBold"/>
              </a:defRPr>
            </a:lvl4pPr>
            <a:lvl5pPr marR="0" lvl="4" algn="ctr" rtl="0">
              <a:lnSpc>
                <a:spcPct val="100000"/>
              </a:lnSpc>
              <a:spcBef>
                <a:spcPts val="0"/>
              </a:spcBef>
              <a:spcAft>
                <a:spcPts val="0"/>
              </a:spcAft>
              <a:buClr>
                <a:srgbClr val="FFFFFF"/>
              </a:buClr>
              <a:buSzPts val="3600"/>
              <a:buFont typeface="Montserrat ExtraBold"/>
              <a:buNone/>
              <a:defRPr sz="3600" b="0" i="0" u="none" strike="noStrike" cap="none">
                <a:solidFill>
                  <a:srgbClr val="FFFFFF"/>
                </a:solidFill>
                <a:latin typeface="Montserrat ExtraBold"/>
                <a:ea typeface="Montserrat ExtraBold"/>
                <a:cs typeface="Montserrat ExtraBold"/>
                <a:sym typeface="Montserrat ExtraBold"/>
              </a:defRPr>
            </a:lvl5pPr>
            <a:lvl6pPr marR="0" lvl="5" algn="ctr" rtl="0">
              <a:lnSpc>
                <a:spcPct val="100000"/>
              </a:lnSpc>
              <a:spcBef>
                <a:spcPts val="0"/>
              </a:spcBef>
              <a:spcAft>
                <a:spcPts val="0"/>
              </a:spcAft>
              <a:buClr>
                <a:srgbClr val="FFFFFF"/>
              </a:buClr>
              <a:buSzPts val="3600"/>
              <a:buFont typeface="Montserrat ExtraBold"/>
              <a:buNone/>
              <a:defRPr sz="3600" b="0" i="0" u="none" strike="noStrike" cap="none">
                <a:solidFill>
                  <a:srgbClr val="FFFFFF"/>
                </a:solidFill>
                <a:latin typeface="Montserrat ExtraBold"/>
                <a:ea typeface="Montserrat ExtraBold"/>
                <a:cs typeface="Montserrat ExtraBold"/>
                <a:sym typeface="Montserrat ExtraBold"/>
              </a:defRPr>
            </a:lvl6pPr>
            <a:lvl7pPr marR="0" lvl="6" algn="ctr" rtl="0">
              <a:lnSpc>
                <a:spcPct val="100000"/>
              </a:lnSpc>
              <a:spcBef>
                <a:spcPts val="0"/>
              </a:spcBef>
              <a:spcAft>
                <a:spcPts val="0"/>
              </a:spcAft>
              <a:buClr>
                <a:srgbClr val="FFFFFF"/>
              </a:buClr>
              <a:buSzPts val="3600"/>
              <a:buFont typeface="Montserrat ExtraBold"/>
              <a:buNone/>
              <a:defRPr sz="3600" b="0" i="0" u="none" strike="noStrike" cap="none">
                <a:solidFill>
                  <a:srgbClr val="FFFFFF"/>
                </a:solidFill>
                <a:latin typeface="Montserrat ExtraBold"/>
                <a:ea typeface="Montserrat ExtraBold"/>
                <a:cs typeface="Montserrat ExtraBold"/>
                <a:sym typeface="Montserrat ExtraBold"/>
              </a:defRPr>
            </a:lvl7pPr>
            <a:lvl8pPr marR="0" lvl="7" algn="ctr" rtl="0">
              <a:lnSpc>
                <a:spcPct val="100000"/>
              </a:lnSpc>
              <a:spcBef>
                <a:spcPts val="0"/>
              </a:spcBef>
              <a:spcAft>
                <a:spcPts val="0"/>
              </a:spcAft>
              <a:buClr>
                <a:srgbClr val="FFFFFF"/>
              </a:buClr>
              <a:buSzPts val="3600"/>
              <a:buFont typeface="Montserrat ExtraBold"/>
              <a:buNone/>
              <a:defRPr sz="3600" b="0" i="0" u="none" strike="noStrike" cap="none">
                <a:solidFill>
                  <a:srgbClr val="FFFFFF"/>
                </a:solidFill>
                <a:latin typeface="Montserrat ExtraBold"/>
                <a:ea typeface="Montserrat ExtraBold"/>
                <a:cs typeface="Montserrat ExtraBold"/>
                <a:sym typeface="Montserrat ExtraBold"/>
              </a:defRPr>
            </a:lvl8pPr>
            <a:lvl9pPr marR="0" lvl="8" algn="ctr" rtl="0">
              <a:lnSpc>
                <a:spcPct val="100000"/>
              </a:lnSpc>
              <a:spcBef>
                <a:spcPts val="0"/>
              </a:spcBef>
              <a:spcAft>
                <a:spcPts val="0"/>
              </a:spcAft>
              <a:buClr>
                <a:srgbClr val="FFFFFF"/>
              </a:buClr>
              <a:buSzPts val="3600"/>
              <a:buFont typeface="Montserrat ExtraBold"/>
              <a:buNone/>
              <a:defRPr sz="3600" b="0" i="0" u="none" strike="noStrike" cap="none">
                <a:solidFill>
                  <a:srgbClr val="FFFFFF"/>
                </a:solidFill>
                <a:latin typeface="Montserrat ExtraBold"/>
                <a:ea typeface="Montserrat ExtraBold"/>
                <a:cs typeface="Montserrat ExtraBold"/>
                <a:sym typeface="Montserrat ExtraBold"/>
              </a:defRPr>
            </a:lvl9pPr>
          </a:lstStyle>
          <a:p>
            <a:pPr algn="l"/>
            <a:r>
              <a:rPr lang="en-US" dirty="0">
                <a:solidFill>
                  <a:srgbClr val="FFFF00"/>
                </a:solidFill>
              </a:rPr>
              <a:t>QSRSoft Inventory</a:t>
            </a:r>
            <a:br>
              <a:rPr lang="en-US" dirty="0">
                <a:solidFill>
                  <a:srgbClr val="FFFF00"/>
                </a:solidFill>
              </a:rPr>
            </a:br>
            <a:br>
              <a:rPr lang="en-US" dirty="0">
                <a:solidFill>
                  <a:srgbClr val="FFFF00"/>
                </a:solidFill>
              </a:rPr>
            </a:br>
            <a:r>
              <a:rPr lang="en-US" dirty="0">
                <a:solidFill>
                  <a:srgbClr val="FFFF00"/>
                </a:solidFill>
              </a:rPr>
              <a:t>Routines	</a:t>
            </a:r>
            <a:br>
              <a:rPr lang="en-US" dirty="0">
                <a:solidFill>
                  <a:srgbClr val="FFFF00"/>
                </a:solidFill>
              </a:rPr>
            </a:br>
            <a:r>
              <a:rPr lang="en-US" dirty="0">
                <a:solidFill>
                  <a:srgbClr val="FFFF00"/>
                </a:solidFill>
              </a:rPr>
              <a:t>Best Practices</a:t>
            </a:r>
            <a:br>
              <a:rPr lang="en-US" dirty="0">
                <a:solidFill>
                  <a:srgbClr val="FFFF00"/>
                </a:solidFill>
              </a:rPr>
            </a:br>
            <a:r>
              <a:rPr lang="en-US" dirty="0">
                <a:solidFill>
                  <a:srgbClr val="FFFF00"/>
                </a:solidFill>
              </a:rPr>
              <a:t>Accountability</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B1FFD357-55EF-00A3-6120-CFC09CCC8B3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14716" y="134796"/>
            <a:ext cx="1828800" cy="547424"/>
          </a:xfrm>
          <a:prstGeom prst="rect">
            <a:avLst/>
          </a:prstGeom>
        </p:spPr>
      </p:pic>
    </p:spTree>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FB695-3BA8-870C-9D84-9E7AC70789C7}"/>
              </a:ext>
            </a:extLst>
          </p:cNvPr>
          <p:cNvSpPr>
            <a:spLocks noGrp="1"/>
          </p:cNvSpPr>
          <p:nvPr>
            <p:ph type="title"/>
          </p:nvPr>
        </p:nvSpPr>
        <p:spPr/>
        <p:txBody>
          <a:bodyPr/>
          <a:lstStyle/>
          <a:p>
            <a:r>
              <a:rPr lang="en-US" dirty="0"/>
              <a:t>On-the-Floor</a:t>
            </a:r>
          </a:p>
        </p:txBody>
      </p:sp>
      <p:sp>
        <p:nvSpPr>
          <p:cNvPr id="3" name="Text Placeholder 2">
            <a:extLst>
              <a:ext uri="{FF2B5EF4-FFF2-40B4-BE49-F238E27FC236}">
                <a16:creationId xmlns:a16="http://schemas.microsoft.com/office/drawing/2014/main" id="{850EF4F4-86CB-8312-783F-CA6DE0D7BCFE}"/>
              </a:ext>
            </a:extLst>
          </p:cNvPr>
          <p:cNvSpPr>
            <a:spLocks noGrp="1"/>
          </p:cNvSpPr>
          <p:nvPr>
            <p:ph type="body" idx="1"/>
          </p:nvPr>
        </p:nvSpPr>
        <p:spPr/>
        <p:txBody>
          <a:bodyPr/>
          <a:lstStyle/>
          <a:p>
            <a:r>
              <a:rPr lang="en-US" dirty="0"/>
              <a:t>Entered per shift</a:t>
            </a:r>
          </a:p>
          <a:p>
            <a:r>
              <a:rPr lang="en-US" dirty="0"/>
              <a:t>Waste containers</a:t>
            </a:r>
          </a:p>
          <a:p>
            <a:r>
              <a:rPr lang="en-US" dirty="0"/>
              <a:t>Equipment problems communicated / solved / sharpened</a:t>
            </a:r>
          </a:p>
          <a:p>
            <a:r>
              <a:rPr lang="en-US" dirty="0"/>
              <a:t>Secondary shelf-life labeled / UHC level communicated</a:t>
            </a:r>
          </a:p>
          <a:p>
            <a:r>
              <a:rPr lang="en-US" dirty="0"/>
              <a:t>Squeeze or shrink-wrap</a:t>
            </a:r>
          </a:p>
          <a:p>
            <a:r>
              <a:rPr lang="en-US" dirty="0"/>
              <a:t>ROP recommendations</a:t>
            </a:r>
          </a:p>
          <a:p>
            <a:endParaRPr lang="en-US" dirty="0"/>
          </a:p>
        </p:txBody>
      </p:sp>
      <p:sp>
        <p:nvSpPr>
          <p:cNvPr id="4" name="Slide Number Placeholder 3">
            <a:extLst>
              <a:ext uri="{FF2B5EF4-FFF2-40B4-BE49-F238E27FC236}">
                <a16:creationId xmlns:a16="http://schemas.microsoft.com/office/drawing/2014/main" id="{86CC66D3-2F70-4962-B9F1-917F16ABCD5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dirty="0"/>
          </a:p>
        </p:txBody>
      </p:sp>
      <p:sp>
        <p:nvSpPr>
          <p:cNvPr id="5" name="Footer Placeholder 4">
            <a:extLst>
              <a:ext uri="{FF2B5EF4-FFF2-40B4-BE49-F238E27FC236}">
                <a16:creationId xmlns:a16="http://schemas.microsoft.com/office/drawing/2014/main" id="{EBC0EFCD-9A61-71B6-F113-38457E7D1A30}"/>
              </a:ext>
            </a:extLst>
          </p:cNvPr>
          <p:cNvSpPr>
            <a:spLocks noGrp="1"/>
          </p:cNvSpPr>
          <p:nvPr>
            <p:ph type="ftr" sz="quarter" idx="3"/>
          </p:nvPr>
        </p:nvSpPr>
        <p:spPr/>
        <p:txBody>
          <a:bodyPr/>
          <a:lstStyle/>
          <a:p>
            <a:r>
              <a:rPr lang="en-US"/>
              <a:t>© 2021  QsrSoft, LLC. All rights reserved</a:t>
            </a:r>
            <a:endParaRPr lang="en-US" dirty="0"/>
          </a:p>
        </p:txBody>
      </p:sp>
    </p:spTree>
    <p:extLst>
      <p:ext uri="{BB962C8B-B14F-4D97-AF65-F5344CB8AC3E}">
        <p14:creationId xmlns:p14="http://schemas.microsoft.com/office/powerpoint/2010/main" val="3729899085"/>
      </p:ext>
    </p:extLst>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46A03-EE9B-5B44-8AA9-D74177029068}"/>
              </a:ext>
            </a:extLst>
          </p:cNvPr>
          <p:cNvSpPr>
            <a:spLocks noGrp="1"/>
          </p:cNvSpPr>
          <p:nvPr>
            <p:ph type="ctrTitle"/>
          </p:nvPr>
        </p:nvSpPr>
        <p:spPr/>
        <p:txBody>
          <a:bodyPr/>
          <a:lstStyle/>
          <a:p>
            <a:r>
              <a:rPr lang="en-US" dirty="0"/>
              <a:t>Questions?</a:t>
            </a:r>
          </a:p>
        </p:txBody>
      </p:sp>
      <p:sp>
        <p:nvSpPr>
          <p:cNvPr id="3" name="Slide Number Placeholder 2">
            <a:extLst>
              <a:ext uri="{FF2B5EF4-FFF2-40B4-BE49-F238E27FC236}">
                <a16:creationId xmlns:a16="http://schemas.microsoft.com/office/drawing/2014/main" id="{A6ADFA85-720C-314B-B7C0-BDEB38EAEA11}"/>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21</a:t>
            </a:fld>
            <a:endParaRPr lang="en" dirty="0"/>
          </a:p>
        </p:txBody>
      </p:sp>
      <p:sp>
        <p:nvSpPr>
          <p:cNvPr id="4" name="Footer Placeholder 3">
            <a:extLst>
              <a:ext uri="{FF2B5EF4-FFF2-40B4-BE49-F238E27FC236}">
                <a16:creationId xmlns:a16="http://schemas.microsoft.com/office/drawing/2014/main" id="{8E8D1644-60D0-3E44-8277-4B69B5EA189D}"/>
              </a:ext>
            </a:extLst>
          </p:cNvPr>
          <p:cNvSpPr>
            <a:spLocks noGrp="1"/>
          </p:cNvSpPr>
          <p:nvPr>
            <p:ph type="ftr" sz="quarter" idx="3"/>
          </p:nvPr>
        </p:nvSpPr>
        <p:spPr/>
        <p:txBody>
          <a:bodyPr/>
          <a:lstStyle/>
          <a:p>
            <a:r>
              <a:rPr lang="en-US" dirty="0"/>
              <a:t>© 2021 QsrSoft, LLC. All rights reserved</a:t>
            </a:r>
          </a:p>
        </p:txBody>
      </p:sp>
    </p:spTree>
    <p:extLst>
      <p:ext uri="{BB962C8B-B14F-4D97-AF65-F5344CB8AC3E}">
        <p14:creationId xmlns:p14="http://schemas.microsoft.com/office/powerpoint/2010/main" val="72695191"/>
      </p:ext>
    </p:extLst>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0000D2"/>
            </a:gs>
            <a:gs pos="100000">
              <a:srgbClr val="E1E9FF"/>
            </a:gs>
          </a:gsLst>
          <a:lin ang="5400012"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2E97C-C57A-0445-A831-E00CF36F3F0E}"/>
              </a:ext>
            </a:extLst>
          </p:cNvPr>
          <p:cNvSpPr>
            <a:spLocks noGrp="1"/>
          </p:cNvSpPr>
          <p:nvPr>
            <p:ph type="title"/>
          </p:nvPr>
        </p:nvSpPr>
        <p:spPr/>
        <p:txBody>
          <a:bodyPr/>
          <a:lstStyle/>
          <a:p>
            <a:r>
              <a:rPr lang="en-US" dirty="0"/>
              <a:t>Transfers</a:t>
            </a:r>
          </a:p>
        </p:txBody>
      </p:sp>
      <p:sp>
        <p:nvSpPr>
          <p:cNvPr id="3" name="Text Placeholder 2">
            <a:extLst>
              <a:ext uri="{FF2B5EF4-FFF2-40B4-BE49-F238E27FC236}">
                <a16:creationId xmlns:a16="http://schemas.microsoft.com/office/drawing/2014/main" id="{A41C0321-02E1-A04C-9B72-694B5825CD2B}"/>
              </a:ext>
            </a:extLst>
          </p:cNvPr>
          <p:cNvSpPr>
            <a:spLocks noGrp="1"/>
          </p:cNvSpPr>
          <p:nvPr>
            <p:ph type="body" idx="1"/>
          </p:nvPr>
        </p:nvSpPr>
        <p:spPr/>
        <p:txBody>
          <a:bodyPr/>
          <a:lstStyle/>
          <a:p>
            <a:r>
              <a:rPr lang="en-US" dirty="0"/>
              <a:t>Transfer out / in must be completed at time of receipt</a:t>
            </a:r>
          </a:p>
          <a:p>
            <a:r>
              <a:rPr lang="en-US" dirty="0"/>
              <a:t>Managers job is not complete until transfer is approved</a:t>
            </a:r>
          </a:p>
          <a:p>
            <a:endParaRPr lang="en-US" dirty="0"/>
          </a:p>
          <a:p>
            <a:endParaRPr lang="en-US" dirty="0"/>
          </a:p>
        </p:txBody>
      </p:sp>
      <p:sp>
        <p:nvSpPr>
          <p:cNvPr id="4" name="Slide Number Placeholder 3">
            <a:extLst>
              <a:ext uri="{FF2B5EF4-FFF2-40B4-BE49-F238E27FC236}">
                <a16:creationId xmlns:a16="http://schemas.microsoft.com/office/drawing/2014/main" id="{7070FCFC-D0F8-414D-B7C3-33FD126237D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dirty="0"/>
          </a:p>
        </p:txBody>
      </p:sp>
      <p:sp>
        <p:nvSpPr>
          <p:cNvPr id="5" name="Footer Placeholder 4">
            <a:extLst>
              <a:ext uri="{FF2B5EF4-FFF2-40B4-BE49-F238E27FC236}">
                <a16:creationId xmlns:a16="http://schemas.microsoft.com/office/drawing/2014/main" id="{25C2C1C6-50A6-B444-9650-C67367320FE7}"/>
              </a:ext>
            </a:extLst>
          </p:cNvPr>
          <p:cNvSpPr>
            <a:spLocks noGrp="1"/>
          </p:cNvSpPr>
          <p:nvPr>
            <p:ph type="ftr" sz="quarter" idx="3"/>
          </p:nvPr>
        </p:nvSpPr>
        <p:spPr/>
        <p:txBody>
          <a:bodyPr/>
          <a:lstStyle/>
          <a:p>
            <a:r>
              <a:rPr lang="en-US" dirty="0"/>
              <a:t>© 2021 QsrSoft, LLC. All rights reserved</a:t>
            </a:r>
          </a:p>
        </p:txBody>
      </p:sp>
    </p:spTree>
    <p:extLst>
      <p:ext uri="{BB962C8B-B14F-4D97-AF65-F5344CB8AC3E}">
        <p14:creationId xmlns:p14="http://schemas.microsoft.com/office/powerpoint/2010/main" val="547935801"/>
      </p:ext>
    </p:extLst>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0F00D2"/>
            </a:gs>
            <a:gs pos="100000">
              <a:srgbClr val="E7E8FF"/>
            </a:gs>
          </a:gsLst>
          <a:lin ang="5400012" scaled="0"/>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27AEA93-117E-FAC8-D7F1-88CB1DFC2129}"/>
              </a:ext>
            </a:extLst>
          </p:cNvPr>
          <p:cNvPicPr>
            <a:picLocks noChangeAspect="1"/>
          </p:cNvPicPr>
          <p:nvPr/>
        </p:nvPicPr>
        <p:blipFill>
          <a:blip r:embed="rId3"/>
          <a:stretch>
            <a:fillRect/>
          </a:stretch>
        </p:blipFill>
        <p:spPr>
          <a:xfrm>
            <a:off x="2548436" y="784856"/>
            <a:ext cx="6350419" cy="3611764"/>
          </a:xfrm>
          <a:prstGeom prst="rect">
            <a:avLst/>
          </a:prstGeom>
        </p:spPr>
      </p:pic>
      <p:sp>
        <p:nvSpPr>
          <p:cNvPr id="2" name="Title 1">
            <a:extLst>
              <a:ext uri="{FF2B5EF4-FFF2-40B4-BE49-F238E27FC236}">
                <a16:creationId xmlns:a16="http://schemas.microsoft.com/office/drawing/2014/main" id="{3E12E97C-C57A-0445-A831-E00CF36F3F0E}"/>
              </a:ext>
            </a:extLst>
          </p:cNvPr>
          <p:cNvSpPr>
            <a:spLocks noGrp="1"/>
          </p:cNvSpPr>
          <p:nvPr>
            <p:ph type="title"/>
          </p:nvPr>
        </p:nvSpPr>
        <p:spPr/>
        <p:txBody>
          <a:bodyPr/>
          <a:lstStyle/>
          <a:p>
            <a:r>
              <a:rPr lang="en-US" dirty="0"/>
              <a:t>Do transfers match actual?</a:t>
            </a:r>
          </a:p>
        </p:txBody>
      </p:sp>
      <p:sp>
        <p:nvSpPr>
          <p:cNvPr id="3" name="Text Placeholder 2">
            <a:extLst>
              <a:ext uri="{FF2B5EF4-FFF2-40B4-BE49-F238E27FC236}">
                <a16:creationId xmlns:a16="http://schemas.microsoft.com/office/drawing/2014/main" id="{A41C0321-02E1-A04C-9B72-694B5825CD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70FCFC-D0F8-414D-B7C3-33FD126237D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dirty="0"/>
          </a:p>
        </p:txBody>
      </p:sp>
      <p:sp>
        <p:nvSpPr>
          <p:cNvPr id="5" name="Footer Placeholder 4">
            <a:extLst>
              <a:ext uri="{FF2B5EF4-FFF2-40B4-BE49-F238E27FC236}">
                <a16:creationId xmlns:a16="http://schemas.microsoft.com/office/drawing/2014/main" id="{25C2C1C6-50A6-B444-9650-C67367320FE7}"/>
              </a:ext>
            </a:extLst>
          </p:cNvPr>
          <p:cNvSpPr>
            <a:spLocks noGrp="1"/>
          </p:cNvSpPr>
          <p:nvPr>
            <p:ph type="ftr" sz="quarter" idx="3"/>
          </p:nvPr>
        </p:nvSpPr>
        <p:spPr/>
        <p:txBody>
          <a:bodyPr/>
          <a:lstStyle/>
          <a:p>
            <a:r>
              <a:rPr lang="en-US" dirty="0"/>
              <a:t>© 2021 QsrSoft, LLC. All rights reserved</a:t>
            </a:r>
          </a:p>
        </p:txBody>
      </p:sp>
      <p:sp>
        <p:nvSpPr>
          <p:cNvPr id="10" name="Down Arrow 9">
            <a:extLst>
              <a:ext uri="{FF2B5EF4-FFF2-40B4-BE49-F238E27FC236}">
                <a16:creationId xmlns:a16="http://schemas.microsoft.com/office/drawing/2014/main" id="{919F29AE-A87F-EB47-BD42-305A4BB68A36}"/>
              </a:ext>
            </a:extLst>
          </p:cNvPr>
          <p:cNvSpPr/>
          <p:nvPr/>
        </p:nvSpPr>
        <p:spPr>
          <a:xfrm rot="937327">
            <a:off x="3963023" y="775721"/>
            <a:ext cx="914399" cy="1006997"/>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Date</a:t>
            </a:r>
          </a:p>
        </p:txBody>
      </p:sp>
      <p:sp>
        <p:nvSpPr>
          <p:cNvPr id="11" name="Down Arrow 10">
            <a:extLst>
              <a:ext uri="{FF2B5EF4-FFF2-40B4-BE49-F238E27FC236}">
                <a16:creationId xmlns:a16="http://schemas.microsoft.com/office/drawing/2014/main" id="{B01B392A-14C6-6B48-8179-F79E0327EC6D}"/>
              </a:ext>
            </a:extLst>
          </p:cNvPr>
          <p:cNvSpPr/>
          <p:nvPr/>
        </p:nvSpPr>
        <p:spPr>
          <a:xfrm rot="19410879">
            <a:off x="6860072" y="996430"/>
            <a:ext cx="974699" cy="1006997"/>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Status</a:t>
            </a:r>
          </a:p>
        </p:txBody>
      </p:sp>
    </p:spTree>
    <p:extLst>
      <p:ext uri="{BB962C8B-B14F-4D97-AF65-F5344CB8AC3E}">
        <p14:creationId xmlns:p14="http://schemas.microsoft.com/office/powerpoint/2010/main" val="3664692005"/>
      </p:ext>
    </p:extLst>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0F00D2"/>
            </a:gs>
            <a:gs pos="100000">
              <a:srgbClr val="E7E8FF"/>
            </a:gs>
          </a:gsLst>
          <a:lin ang="5400012" scaled="0"/>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187F672-8644-96B7-7897-B3CBCC7A694A}"/>
              </a:ext>
            </a:extLst>
          </p:cNvPr>
          <p:cNvPicPr>
            <a:picLocks noChangeAspect="1"/>
          </p:cNvPicPr>
          <p:nvPr/>
        </p:nvPicPr>
        <p:blipFill>
          <a:blip r:embed="rId3"/>
          <a:stretch>
            <a:fillRect/>
          </a:stretch>
        </p:blipFill>
        <p:spPr>
          <a:xfrm>
            <a:off x="2943679" y="235726"/>
            <a:ext cx="5976981" cy="4672047"/>
          </a:xfrm>
          <a:prstGeom prst="rect">
            <a:avLst/>
          </a:prstGeom>
        </p:spPr>
      </p:pic>
      <p:sp>
        <p:nvSpPr>
          <p:cNvPr id="2" name="Title 1">
            <a:extLst>
              <a:ext uri="{FF2B5EF4-FFF2-40B4-BE49-F238E27FC236}">
                <a16:creationId xmlns:a16="http://schemas.microsoft.com/office/drawing/2014/main" id="{3E12E97C-C57A-0445-A831-E00CF36F3F0E}"/>
              </a:ext>
            </a:extLst>
          </p:cNvPr>
          <p:cNvSpPr>
            <a:spLocks noGrp="1"/>
          </p:cNvSpPr>
          <p:nvPr>
            <p:ph type="title"/>
          </p:nvPr>
        </p:nvSpPr>
        <p:spPr/>
        <p:txBody>
          <a:bodyPr/>
          <a:lstStyle/>
          <a:p>
            <a:r>
              <a:rPr lang="en-US" dirty="0"/>
              <a:t>Is there a common item / pattern?</a:t>
            </a:r>
          </a:p>
        </p:txBody>
      </p:sp>
      <p:sp>
        <p:nvSpPr>
          <p:cNvPr id="3" name="Text Placeholder 2">
            <a:extLst>
              <a:ext uri="{FF2B5EF4-FFF2-40B4-BE49-F238E27FC236}">
                <a16:creationId xmlns:a16="http://schemas.microsoft.com/office/drawing/2014/main" id="{A41C0321-02E1-A04C-9B72-694B5825CD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70FCFC-D0F8-414D-B7C3-33FD126237D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dirty="0"/>
          </a:p>
        </p:txBody>
      </p:sp>
      <p:sp>
        <p:nvSpPr>
          <p:cNvPr id="5" name="Footer Placeholder 4">
            <a:extLst>
              <a:ext uri="{FF2B5EF4-FFF2-40B4-BE49-F238E27FC236}">
                <a16:creationId xmlns:a16="http://schemas.microsoft.com/office/drawing/2014/main" id="{25C2C1C6-50A6-B444-9650-C67367320FE7}"/>
              </a:ext>
            </a:extLst>
          </p:cNvPr>
          <p:cNvSpPr>
            <a:spLocks noGrp="1"/>
          </p:cNvSpPr>
          <p:nvPr>
            <p:ph type="ftr" sz="quarter" idx="3"/>
          </p:nvPr>
        </p:nvSpPr>
        <p:spPr/>
        <p:txBody>
          <a:bodyPr/>
          <a:lstStyle/>
          <a:p>
            <a:r>
              <a:rPr lang="en-US" dirty="0"/>
              <a:t>© 2021 QsrSoft, LLC. All rights reserved</a:t>
            </a:r>
          </a:p>
        </p:txBody>
      </p:sp>
      <p:sp>
        <p:nvSpPr>
          <p:cNvPr id="11" name="Down Arrow 10">
            <a:extLst>
              <a:ext uri="{FF2B5EF4-FFF2-40B4-BE49-F238E27FC236}">
                <a16:creationId xmlns:a16="http://schemas.microsoft.com/office/drawing/2014/main" id="{B01B392A-14C6-6B48-8179-F79E0327EC6D}"/>
              </a:ext>
            </a:extLst>
          </p:cNvPr>
          <p:cNvSpPr/>
          <p:nvPr/>
        </p:nvSpPr>
        <p:spPr>
          <a:xfrm rot="934300">
            <a:off x="6813675" y="599338"/>
            <a:ext cx="974699" cy="1006997"/>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Sort</a:t>
            </a:r>
          </a:p>
        </p:txBody>
      </p:sp>
    </p:spTree>
    <p:extLst>
      <p:ext uri="{BB962C8B-B14F-4D97-AF65-F5344CB8AC3E}">
        <p14:creationId xmlns:p14="http://schemas.microsoft.com/office/powerpoint/2010/main" val="718354850"/>
      </p:ext>
    </p:extLst>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FB695-3BA8-870C-9D84-9E7AC70789C7}"/>
              </a:ext>
            </a:extLst>
          </p:cNvPr>
          <p:cNvSpPr>
            <a:spLocks noGrp="1"/>
          </p:cNvSpPr>
          <p:nvPr>
            <p:ph type="title"/>
          </p:nvPr>
        </p:nvSpPr>
        <p:spPr/>
        <p:txBody>
          <a:bodyPr/>
          <a:lstStyle/>
          <a:p>
            <a:r>
              <a:rPr lang="en-US" dirty="0"/>
              <a:t>On-the-Floor</a:t>
            </a:r>
          </a:p>
        </p:txBody>
      </p:sp>
      <p:sp>
        <p:nvSpPr>
          <p:cNvPr id="3" name="Text Placeholder 2">
            <a:extLst>
              <a:ext uri="{FF2B5EF4-FFF2-40B4-BE49-F238E27FC236}">
                <a16:creationId xmlns:a16="http://schemas.microsoft.com/office/drawing/2014/main" id="{850EF4F4-86CB-8312-783F-CA6DE0D7BCFE}"/>
              </a:ext>
            </a:extLst>
          </p:cNvPr>
          <p:cNvSpPr>
            <a:spLocks noGrp="1"/>
          </p:cNvSpPr>
          <p:nvPr>
            <p:ph type="body" idx="1"/>
          </p:nvPr>
        </p:nvSpPr>
        <p:spPr/>
        <p:txBody>
          <a:bodyPr/>
          <a:lstStyle/>
          <a:p>
            <a:r>
              <a:rPr lang="en-US" dirty="0"/>
              <a:t>Both transfer out and transfer in managers approve at the time the transfer is completed</a:t>
            </a:r>
          </a:p>
          <a:p>
            <a:r>
              <a:rPr lang="en-US" dirty="0"/>
              <a:t>Review ROP proposals </a:t>
            </a:r>
          </a:p>
          <a:p>
            <a:r>
              <a:rPr lang="en-US" dirty="0"/>
              <a:t>Targets</a:t>
            </a:r>
          </a:p>
        </p:txBody>
      </p:sp>
      <p:sp>
        <p:nvSpPr>
          <p:cNvPr id="4" name="Slide Number Placeholder 3">
            <a:extLst>
              <a:ext uri="{FF2B5EF4-FFF2-40B4-BE49-F238E27FC236}">
                <a16:creationId xmlns:a16="http://schemas.microsoft.com/office/drawing/2014/main" id="{86CC66D3-2F70-4962-B9F1-917F16ABCD5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dirty="0"/>
          </a:p>
        </p:txBody>
      </p:sp>
      <p:sp>
        <p:nvSpPr>
          <p:cNvPr id="5" name="Footer Placeholder 4">
            <a:extLst>
              <a:ext uri="{FF2B5EF4-FFF2-40B4-BE49-F238E27FC236}">
                <a16:creationId xmlns:a16="http://schemas.microsoft.com/office/drawing/2014/main" id="{EBC0EFCD-9A61-71B6-F113-38457E7D1A30}"/>
              </a:ext>
            </a:extLst>
          </p:cNvPr>
          <p:cNvSpPr>
            <a:spLocks noGrp="1"/>
          </p:cNvSpPr>
          <p:nvPr>
            <p:ph type="ftr" sz="quarter" idx="3"/>
          </p:nvPr>
        </p:nvSpPr>
        <p:spPr/>
        <p:txBody>
          <a:bodyPr/>
          <a:lstStyle/>
          <a:p>
            <a:r>
              <a:rPr lang="en-US"/>
              <a:t>© 2021  QsrSoft, LLC. All rights reserved</a:t>
            </a:r>
            <a:endParaRPr lang="en-US" dirty="0"/>
          </a:p>
        </p:txBody>
      </p:sp>
    </p:spTree>
    <p:extLst>
      <p:ext uri="{BB962C8B-B14F-4D97-AF65-F5344CB8AC3E}">
        <p14:creationId xmlns:p14="http://schemas.microsoft.com/office/powerpoint/2010/main" val="685876012"/>
      </p:ext>
    </p:extLst>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023F4-B171-C046-A602-9DF50423ADBA}"/>
              </a:ext>
            </a:extLst>
          </p:cNvPr>
          <p:cNvSpPr>
            <a:spLocks noGrp="1"/>
          </p:cNvSpPr>
          <p:nvPr>
            <p:ph type="ctrTitle"/>
          </p:nvPr>
        </p:nvSpPr>
        <p:spPr/>
        <p:txBody>
          <a:bodyPr/>
          <a:lstStyle/>
          <a:p>
            <a:r>
              <a:rPr lang="en-US" dirty="0"/>
              <a:t>Questions?</a:t>
            </a:r>
          </a:p>
        </p:txBody>
      </p:sp>
      <p:sp>
        <p:nvSpPr>
          <p:cNvPr id="3" name="Slide Number Placeholder 2">
            <a:extLst>
              <a:ext uri="{FF2B5EF4-FFF2-40B4-BE49-F238E27FC236}">
                <a16:creationId xmlns:a16="http://schemas.microsoft.com/office/drawing/2014/main" id="{FD6C43A1-09B7-634A-81B7-5ACF9847B1AE}"/>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26</a:t>
            </a:fld>
            <a:endParaRPr lang="en" dirty="0"/>
          </a:p>
        </p:txBody>
      </p:sp>
      <p:sp>
        <p:nvSpPr>
          <p:cNvPr id="4" name="Footer Placeholder 3">
            <a:extLst>
              <a:ext uri="{FF2B5EF4-FFF2-40B4-BE49-F238E27FC236}">
                <a16:creationId xmlns:a16="http://schemas.microsoft.com/office/drawing/2014/main" id="{F7CEAEAE-68E5-5B4E-9EE4-9DFF9B3F9051}"/>
              </a:ext>
            </a:extLst>
          </p:cNvPr>
          <p:cNvSpPr>
            <a:spLocks noGrp="1"/>
          </p:cNvSpPr>
          <p:nvPr>
            <p:ph type="ftr" sz="quarter" idx="3"/>
          </p:nvPr>
        </p:nvSpPr>
        <p:spPr/>
        <p:txBody>
          <a:bodyPr/>
          <a:lstStyle/>
          <a:p>
            <a:r>
              <a:rPr lang="en-US" dirty="0"/>
              <a:t>© 2021 QsrSoft, LLC. All rights reserved</a:t>
            </a:r>
          </a:p>
        </p:txBody>
      </p:sp>
    </p:spTree>
    <p:extLst>
      <p:ext uri="{BB962C8B-B14F-4D97-AF65-F5344CB8AC3E}">
        <p14:creationId xmlns:p14="http://schemas.microsoft.com/office/powerpoint/2010/main" val="4076125515"/>
      </p:ext>
    </p:extLst>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D805D6"/>
            </a:gs>
            <a:gs pos="100000">
              <a:srgbClr val="FFD9F9"/>
            </a:gs>
          </a:gsLst>
          <a:lin ang="5400012"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2E97C-C57A-0445-A831-E00CF36F3F0E}"/>
              </a:ext>
            </a:extLst>
          </p:cNvPr>
          <p:cNvSpPr>
            <a:spLocks noGrp="1"/>
          </p:cNvSpPr>
          <p:nvPr>
            <p:ph type="title"/>
          </p:nvPr>
        </p:nvSpPr>
        <p:spPr/>
        <p:txBody>
          <a:bodyPr/>
          <a:lstStyle/>
          <a:p>
            <a:r>
              <a:rPr lang="en-US" dirty="0"/>
              <a:t>Purchases</a:t>
            </a:r>
          </a:p>
        </p:txBody>
      </p:sp>
      <p:sp>
        <p:nvSpPr>
          <p:cNvPr id="3" name="Text Placeholder 2">
            <a:extLst>
              <a:ext uri="{FF2B5EF4-FFF2-40B4-BE49-F238E27FC236}">
                <a16:creationId xmlns:a16="http://schemas.microsoft.com/office/drawing/2014/main" id="{A41C0321-02E1-A04C-9B72-694B5825CD2B}"/>
              </a:ext>
            </a:extLst>
          </p:cNvPr>
          <p:cNvSpPr>
            <a:spLocks noGrp="1"/>
          </p:cNvSpPr>
          <p:nvPr>
            <p:ph type="body" idx="1"/>
          </p:nvPr>
        </p:nvSpPr>
        <p:spPr/>
        <p:txBody>
          <a:bodyPr/>
          <a:lstStyle/>
          <a:p>
            <a:r>
              <a:rPr lang="en-US" dirty="0"/>
              <a:t>Purchases must be completed at time of receipt</a:t>
            </a:r>
          </a:p>
          <a:p>
            <a:r>
              <a:rPr lang="en-US" dirty="0"/>
              <a:t>Managers job is not complete until purchase is approved</a:t>
            </a:r>
          </a:p>
          <a:p>
            <a:r>
              <a:rPr lang="en-US" dirty="0"/>
              <a:t>Manager must report missing or damaged</a:t>
            </a:r>
          </a:p>
          <a:p>
            <a:pPr lvl="1"/>
            <a:r>
              <a:rPr lang="en-US" dirty="0"/>
              <a:t>Follow-up on Adjustment / Credit</a:t>
            </a:r>
          </a:p>
        </p:txBody>
      </p:sp>
      <p:sp>
        <p:nvSpPr>
          <p:cNvPr id="4" name="Slide Number Placeholder 3">
            <a:extLst>
              <a:ext uri="{FF2B5EF4-FFF2-40B4-BE49-F238E27FC236}">
                <a16:creationId xmlns:a16="http://schemas.microsoft.com/office/drawing/2014/main" id="{7070FCFC-D0F8-414D-B7C3-33FD126237D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dirty="0"/>
          </a:p>
        </p:txBody>
      </p:sp>
      <p:sp>
        <p:nvSpPr>
          <p:cNvPr id="5" name="Footer Placeholder 4">
            <a:extLst>
              <a:ext uri="{FF2B5EF4-FFF2-40B4-BE49-F238E27FC236}">
                <a16:creationId xmlns:a16="http://schemas.microsoft.com/office/drawing/2014/main" id="{25C2C1C6-50A6-B444-9650-C67367320FE7}"/>
              </a:ext>
            </a:extLst>
          </p:cNvPr>
          <p:cNvSpPr>
            <a:spLocks noGrp="1"/>
          </p:cNvSpPr>
          <p:nvPr>
            <p:ph type="ftr" sz="quarter" idx="3"/>
          </p:nvPr>
        </p:nvSpPr>
        <p:spPr/>
        <p:txBody>
          <a:bodyPr/>
          <a:lstStyle/>
          <a:p>
            <a:r>
              <a:rPr lang="en-US" dirty="0"/>
              <a:t>© 2021 QsrSoft, LLC. All rights reserved</a:t>
            </a:r>
          </a:p>
        </p:txBody>
      </p:sp>
    </p:spTree>
    <p:extLst>
      <p:ext uri="{BB962C8B-B14F-4D97-AF65-F5344CB8AC3E}">
        <p14:creationId xmlns:p14="http://schemas.microsoft.com/office/powerpoint/2010/main" val="41279552"/>
      </p:ext>
    </p:extLst>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D800D5"/>
            </a:gs>
            <a:gs pos="100000">
              <a:srgbClr val="FFEBFB"/>
            </a:gs>
          </a:gsLst>
          <a:lin ang="5400012" scaled="0"/>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B271B0F-FFB2-ADBF-30C2-ED26096F7F61}"/>
              </a:ext>
            </a:extLst>
          </p:cNvPr>
          <p:cNvPicPr>
            <a:picLocks noChangeAspect="1"/>
          </p:cNvPicPr>
          <p:nvPr/>
        </p:nvPicPr>
        <p:blipFill>
          <a:blip r:embed="rId3"/>
          <a:stretch>
            <a:fillRect/>
          </a:stretch>
        </p:blipFill>
        <p:spPr>
          <a:xfrm>
            <a:off x="2698902" y="566278"/>
            <a:ext cx="6445098" cy="3985360"/>
          </a:xfrm>
          <a:prstGeom prst="rect">
            <a:avLst/>
          </a:prstGeom>
        </p:spPr>
      </p:pic>
      <p:sp>
        <p:nvSpPr>
          <p:cNvPr id="2" name="Title 1">
            <a:extLst>
              <a:ext uri="{FF2B5EF4-FFF2-40B4-BE49-F238E27FC236}">
                <a16:creationId xmlns:a16="http://schemas.microsoft.com/office/drawing/2014/main" id="{3E12E97C-C57A-0445-A831-E00CF36F3F0E}"/>
              </a:ext>
            </a:extLst>
          </p:cNvPr>
          <p:cNvSpPr>
            <a:spLocks noGrp="1"/>
          </p:cNvSpPr>
          <p:nvPr>
            <p:ph type="title"/>
          </p:nvPr>
        </p:nvSpPr>
        <p:spPr/>
        <p:txBody>
          <a:bodyPr/>
          <a:lstStyle/>
          <a:p>
            <a:r>
              <a:rPr lang="en-US" dirty="0"/>
              <a:t>Do purchases match actual?</a:t>
            </a:r>
          </a:p>
        </p:txBody>
      </p:sp>
      <p:sp>
        <p:nvSpPr>
          <p:cNvPr id="3" name="Text Placeholder 2">
            <a:extLst>
              <a:ext uri="{FF2B5EF4-FFF2-40B4-BE49-F238E27FC236}">
                <a16:creationId xmlns:a16="http://schemas.microsoft.com/office/drawing/2014/main" id="{A41C0321-02E1-A04C-9B72-694B5825CD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70FCFC-D0F8-414D-B7C3-33FD126237D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dirty="0"/>
          </a:p>
        </p:txBody>
      </p:sp>
      <p:sp>
        <p:nvSpPr>
          <p:cNvPr id="5" name="Footer Placeholder 4">
            <a:extLst>
              <a:ext uri="{FF2B5EF4-FFF2-40B4-BE49-F238E27FC236}">
                <a16:creationId xmlns:a16="http://schemas.microsoft.com/office/drawing/2014/main" id="{25C2C1C6-50A6-B444-9650-C67367320FE7}"/>
              </a:ext>
            </a:extLst>
          </p:cNvPr>
          <p:cNvSpPr>
            <a:spLocks noGrp="1"/>
          </p:cNvSpPr>
          <p:nvPr>
            <p:ph type="ftr" sz="quarter" idx="3"/>
          </p:nvPr>
        </p:nvSpPr>
        <p:spPr/>
        <p:txBody>
          <a:bodyPr/>
          <a:lstStyle/>
          <a:p>
            <a:r>
              <a:rPr lang="en-US" dirty="0"/>
              <a:t>© 2021 QsrSoft, LLC. All rights reserved</a:t>
            </a:r>
          </a:p>
        </p:txBody>
      </p:sp>
      <p:sp>
        <p:nvSpPr>
          <p:cNvPr id="10" name="Down Arrow 9">
            <a:extLst>
              <a:ext uri="{FF2B5EF4-FFF2-40B4-BE49-F238E27FC236}">
                <a16:creationId xmlns:a16="http://schemas.microsoft.com/office/drawing/2014/main" id="{919F29AE-A87F-EB47-BD42-305A4BB68A36}"/>
              </a:ext>
            </a:extLst>
          </p:cNvPr>
          <p:cNvSpPr/>
          <p:nvPr/>
        </p:nvSpPr>
        <p:spPr>
          <a:xfrm>
            <a:off x="3387125" y="368065"/>
            <a:ext cx="914399" cy="1006997"/>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Date</a:t>
            </a:r>
          </a:p>
        </p:txBody>
      </p:sp>
      <p:sp>
        <p:nvSpPr>
          <p:cNvPr id="11" name="Down Arrow 10">
            <a:extLst>
              <a:ext uri="{FF2B5EF4-FFF2-40B4-BE49-F238E27FC236}">
                <a16:creationId xmlns:a16="http://schemas.microsoft.com/office/drawing/2014/main" id="{B01B392A-14C6-6B48-8179-F79E0327EC6D}"/>
              </a:ext>
            </a:extLst>
          </p:cNvPr>
          <p:cNvSpPr/>
          <p:nvPr/>
        </p:nvSpPr>
        <p:spPr>
          <a:xfrm rot="912412">
            <a:off x="7583902" y="666879"/>
            <a:ext cx="1453474" cy="1006997"/>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Approval</a:t>
            </a:r>
          </a:p>
        </p:txBody>
      </p:sp>
    </p:spTree>
    <p:extLst>
      <p:ext uri="{BB962C8B-B14F-4D97-AF65-F5344CB8AC3E}">
        <p14:creationId xmlns:p14="http://schemas.microsoft.com/office/powerpoint/2010/main" val="3445826378"/>
      </p:ext>
    </p:extLst>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2E97C-C57A-0445-A831-E00CF36F3F0E}"/>
              </a:ext>
            </a:extLst>
          </p:cNvPr>
          <p:cNvSpPr>
            <a:spLocks noGrp="1"/>
          </p:cNvSpPr>
          <p:nvPr>
            <p:ph type="title"/>
          </p:nvPr>
        </p:nvSpPr>
        <p:spPr>
          <a:xfrm>
            <a:off x="577970" y="911700"/>
            <a:ext cx="2141830" cy="3327600"/>
          </a:xfrm>
        </p:spPr>
        <p:txBody>
          <a:bodyPr/>
          <a:lstStyle/>
          <a:p>
            <a:r>
              <a:rPr lang="en-US" dirty="0"/>
              <a:t>Adjustment waiting for credit?</a:t>
            </a:r>
          </a:p>
        </p:txBody>
      </p:sp>
      <p:sp>
        <p:nvSpPr>
          <p:cNvPr id="3" name="Text Placeholder 2">
            <a:extLst>
              <a:ext uri="{FF2B5EF4-FFF2-40B4-BE49-F238E27FC236}">
                <a16:creationId xmlns:a16="http://schemas.microsoft.com/office/drawing/2014/main" id="{A41C0321-02E1-A04C-9B72-694B5825CD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70FCFC-D0F8-414D-B7C3-33FD126237D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dirty="0"/>
          </a:p>
        </p:txBody>
      </p:sp>
      <p:sp>
        <p:nvSpPr>
          <p:cNvPr id="5" name="Footer Placeholder 4">
            <a:extLst>
              <a:ext uri="{FF2B5EF4-FFF2-40B4-BE49-F238E27FC236}">
                <a16:creationId xmlns:a16="http://schemas.microsoft.com/office/drawing/2014/main" id="{25C2C1C6-50A6-B444-9650-C67367320FE7}"/>
              </a:ext>
            </a:extLst>
          </p:cNvPr>
          <p:cNvSpPr>
            <a:spLocks noGrp="1"/>
          </p:cNvSpPr>
          <p:nvPr>
            <p:ph type="ftr" sz="quarter" idx="3"/>
          </p:nvPr>
        </p:nvSpPr>
        <p:spPr/>
        <p:txBody>
          <a:bodyPr/>
          <a:lstStyle/>
          <a:p>
            <a:r>
              <a:rPr lang="en-US" dirty="0"/>
              <a:t>© 2021 QsrSoft, LLC. All rights reserved</a:t>
            </a:r>
          </a:p>
        </p:txBody>
      </p:sp>
      <p:sp>
        <p:nvSpPr>
          <p:cNvPr id="10" name="Down Arrow 9">
            <a:extLst>
              <a:ext uri="{FF2B5EF4-FFF2-40B4-BE49-F238E27FC236}">
                <a16:creationId xmlns:a16="http://schemas.microsoft.com/office/drawing/2014/main" id="{919F29AE-A87F-EB47-BD42-305A4BB68A36}"/>
              </a:ext>
            </a:extLst>
          </p:cNvPr>
          <p:cNvSpPr/>
          <p:nvPr/>
        </p:nvSpPr>
        <p:spPr>
          <a:xfrm>
            <a:off x="6093539" y="532775"/>
            <a:ext cx="1820751" cy="1006997"/>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Case</a:t>
            </a:r>
          </a:p>
          <a:p>
            <a:pPr algn="ctr"/>
            <a:r>
              <a:rPr lang="en-US" sz="1000" dirty="0"/>
              <a:t>Adjustment</a:t>
            </a:r>
          </a:p>
        </p:txBody>
      </p:sp>
      <p:pic>
        <p:nvPicPr>
          <p:cNvPr id="9" name="Picture 8" descr="A screenshot of a cell phone&#10;&#10;Description automatically generated">
            <a:extLst>
              <a:ext uri="{FF2B5EF4-FFF2-40B4-BE49-F238E27FC236}">
                <a16:creationId xmlns:a16="http://schemas.microsoft.com/office/drawing/2014/main" id="{A443551D-E537-F74F-9F63-4FAAEFFCD35E}"/>
              </a:ext>
            </a:extLst>
          </p:cNvPr>
          <p:cNvPicPr>
            <a:picLocks noChangeAspect="1"/>
          </p:cNvPicPr>
          <p:nvPr/>
        </p:nvPicPr>
        <p:blipFill>
          <a:blip r:embed="rId3"/>
          <a:stretch>
            <a:fillRect/>
          </a:stretch>
        </p:blipFill>
        <p:spPr>
          <a:xfrm>
            <a:off x="2719800" y="3292367"/>
            <a:ext cx="6424200" cy="1529038"/>
          </a:xfrm>
          <a:prstGeom prst="rect">
            <a:avLst/>
          </a:prstGeom>
        </p:spPr>
      </p:pic>
      <p:pic>
        <p:nvPicPr>
          <p:cNvPr id="7" name="Picture 6">
            <a:extLst>
              <a:ext uri="{FF2B5EF4-FFF2-40B4-BE49-F238E27FC236}">
                <a16:creationId xmlns:a16="http://schemas.microsoft.com/office/drawing/2014/main" id="{46734B7D-41F4-1B00-84FF-46102D898AFE}"/>
              </a:ext>
            </a:extLst>
          </p:cNvPr>
          <p:cNvPicPr>
            <a:picLocks noChangeAspect="1"/>
          </p:cNvPicPr>
          <p:nvPr/>
        </p:nvPicPr>
        <p:blipFill>
          <a:blip r:embed="rId4"/>
          <a:stretch>
            <a:fillRect/>
          </a:stretch>
        </p:blipFill>
        <p:spPr>
          <a:xfrm>
            <a:off x="2786008" y="1608243"/>
            <a:ext cx="6243276" cy="1547182"/>
          </a:xfrm>
          <a:prstGeom prst="rect">
            <a:avLst/>
          </a:prstGeom>
        </p:spPr>
      </p:pic>
      <p:sp>
        <p:nvSpPr>
          <p:cNvPr id="8" name="Oval 7">
            <a:extLst>
              <a:ext uri="{FF2B5EF4-FFF2-40B4-BE49-F238E27FC236}">
                <a16:creationId xmlns:a16="http://schemas.microsoft.com/office/drawing/2014/main" id="{7FF2A32A-B7FF-F1CC-2C67-DDD5B3393FFE}"/>
              </a:ext>
            </a:extLst>
          </p:cNvPr>
          <p:cNvSpPr/>
          <p:nvPr/>
        </p:nvSpPr>
        <p:spPr>
          <a:xfrm>
            <a:off x="8086381" y="2412694"/>
            <a:ext cx="837282" cy="55762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2419BBF-4D78-DDBD-6CAB-9EBD6380400D}"/>
              </a:ext>
            </a:extLst>
          </p:cNvPr>
          <p:cNvSpPr/>
          <p:nvPr/>
        </p:nvSpPr>
        <p:spPr>
          <a:xfrm>
            <a:off x="8147389" y="4020217"/>
            <a:ext cx="837282" cy="55762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2620868"/>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E61E7F"/>
            </a:gs>
            <a:gs pos="100000">
              <a:srgbClr val="FF9900"/>
            </a:gs>
          </a:gsLst>
          <a:lin ang="5400700" scaled="0"/>
        </a:gradFill>
        <a:effectLst/>
      </p:bgPr>
    </p:bg>
    <p:spTree>
      <p:nvGrpSpPr>
        <p:cNvPr id="1" name="Shape 66"/>
        <p:cNvGrpSpPr/>
        <p:nvPr/>
      </p:nvGrpSpPr>
      <p:grpSpPr>
        <a:xfrm>
          <a:off x="0" y="0"/>
          <a:ext cx="0" cy="0"/>
          <a:chOff x="0" y="0"/>
          <a:chExt cx="0" cy="0"/>
        </a:xfrm>
      </p:grpSpPr>
      <p:sp>
        <p:nvSpPr>
          <p:cNvPr id="67" name="Google Shape;67;p14"/>
          <p:cNvSpPr txBox="1">
            <a:spLocks noGrp="1"/>
          </p:cNvSpPr>
          <p:nvPr>
            <p:ph type="title"/>
          </p:nvPr>
        </p:nvSpPr>
        <p:spPr>
          <a:xfrm>
            <a:off x="699000" y="911700"/>
            <a:ext cx="2020800" cy="3327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2800" dirty="0"/>
              <a:t>Welcome</a:t>
            </a:r>
            <a:br>
              <a:rPr lang="en" sz="2800" dirty="0"/>
            </a:br>
            <a:r>
              <a:rPr lang="en" sz="2800" dirty="0"/>
              <a:t>&amp;</a:t>
            </a:r>
            <a:br>
              <a:rPr lang="en" sz="2800" dirty="0"/>
            </a:br>
            <a:r>
              <a:rPr lang="en" sz="2800" dirty="0"/>
              <a:t>Agenda</a:t>
            </a:r>
            <a:endParaRPr sz="2800" dirty="0"/>
          </a:p>
        </p:txBody>
      </p:sp>
      <p:sp>
        <p:nvSpPr>
          <p:cNvPr id="68" name="Google Shape;68;p14"/>
          <p:cNvSpPr txBox="1">
            <a:spLocks noGrp="1"/>
          </p:cNvSpPr>
          <p:nvPr>
            <p:ph type="body" idx="2"/>
          </p:nvPr>
        </p:nvSpPr>
        <p:spPr>
          <a:xfrm>
            <a:off x="6094625" y="805325"/>
            <a:ext cx="2592299" cy="3540600"/>
          </a:xfrm>
          <a:prstGeom prst="rect">
            <a:avLst/>
          </a:prstGeom>
        </p:spPr>
        <p:txBody>
          <a:bodyPr spcFirstLastPara="1" wrap="square" lIns="0" tIns="0" rIns="0" bIns="0" anchor="t" anchorCtr="0">
            <a:noAutofit/>
          </a:bodyPr>
          <a:lstStyle/>
          <a:p>
            <a:pPr>
              <a:buFont typeface="Wingdings" pitchFamily="2" charset="2"/>
              <a:buChar char="q"/>
            </a:pPr>
            <a:r>
              <a:rPr lang="en-US" sz="1200" dirty="0"/>
              <a:t>End-of-Month</a:t>
            </a:r>
          </a:p>
          <a:p>
            <a:pPr>
              <a:buFont typeface="Wingdings" pitchFamily="2" charset="2"/>
              <a:buChar char="q"/>
            </a:pPr>
            <a:r>
              <a:rPr lang="en-US" sz="1200" dirty="0"/>
              <a:t>FOB starting point</a:t>
            </a:r>
          </a:p>
          <a:p>
            <a:pPr lvl="1">
              <a:buFont typeface="Wingdings" pitchFamily="2" charset="2"/>
              <a:buChar char="q"/>
            </a:pPr>
            <a:r>
              <a:rPr lang="en-US" sz="1200" dirty="0"/>
              <a:t>Targets; setting and follow-up</a:t>
            </a:r>
          </a:p>
          <a:p>
            <a:pPr lvl="1">
              <a:buFont typeface="Wingdings" pitchFamily="2" charset="2"/>
              <a:buChar char="q"/>
            </a:pPr>
            <a:r>
              <a:rPr lang="en-US" sz="1200" dirty="0"/>
              <a:t>P&amp;L side</a:t>
            </a:r>
          </a:p>
          <a:p>
            <a:pPr lvl="1">
              <a:buFont typeface="Wingdings" pitchFamily="2" charset="2"/>
              <a:buChar char="q"/>
            </a:pPr>
            <a:r>
              <a:rPr lang="en-US" sz="1200" dirty="0"/>
              <a:t>Controllable side</a:t>
            </a:r>
          </a:p>
          <a:p>
            <a:pPr>
              <a:buFont typeface="Wingdings" pitchFamily="2" charset="2"/>
              <a:buChar char="q"/>
            </a:pPr>
            <a:r>
              <a:rPr lang="en-US" sz="1200" dirty="0"/>
              <a:t>Accountability &amp; Execution</a:t>
            </a:r>
          </a:p>
          <a:p>
            <a:pPr lvl="1">
              <a:buFont typeface="Wingdings" pitchFamily="2" charset="2"/>
              <a:buChar char="q"/>
            </a:pPr>
            <a:r>
              <a:rPr lang="en-US" sz="1200" dirty="0"/>
              <a:t>Blend of floor management &amp; routines</a:t>
            </a:r>
          </a:p>
        </p:txBody>
      </p:sp>
      <p:sp>
        <p:nvSpPr>
          <p:cNvPr id="69" name="Google Shape;69;p14"/>
          <p:cNvSpPr txBox="1">
            <a:spLocks noGrp="1"/>
          </p:cNvSpPr>
          <p:nvPr>
            <p:ph type="body" idx="1"/>
          </p:nvPr>
        </p:nvSpPr>
        <p:spPr>
          <a:xfrm>
            <a:off x="3844325" y="805325"/>
            <a:ext cx="2250300" cy="3540600"/>
          </a:xfrm>
          <a:prstGeom prst="rect">
            <a:avLst/>
          </a:prstGeom>
        </p:spPr>
        <p:txBody>
          <a:bodyPr spcFirstLastPara="1" wrap="square" lIns="0" tIns="0" rIns="0" bIns="0" anchor="t" anchorCtr="0">
            <a:noAutofit/>
          </a:bodyPr>
          <a:lstStyle/>
          <a:p>
            <a:pPr>
              <a:buFont typeface="Wingdings" pitchFamily="2" charset="2"/>
              <a:buChar char="q"/>
            </a:pPr>
            <a:r>
              <a:rPr lang="en-US" sz="1200" dirty="0"/>
              <a:t>Training tools</a:t>
            </a:r>
          </a:p>
          <a:p>
            <a:pPr>
              <a:buFont typeface="Wingdings" pitchFamily="2" charset="2"/>
              <a:buChar char="q"/>
            </a:pPr>
            <a:r>
              <a:rPr lang="en-US" sz="1200" dirty="0"/>
              <a:t>Perpetual Inventory</a:t>
            </a:r>
          </a:p>
          <a:p>
            <a:pPr>
              <a:buFont typeface="Wingdings" pitchFamily="2" charset="2"/>
              <a:buChar char="q"/>
            </a:pPr>
            <a:r>
              <a:rPr lang="en-US" sz="1200" dirty="0"/>
              <a:t>Routines</a:t>
            </a:r>
          </a:p>
          <a:p>
            <a:pPr lvl="1">
              <a:buFont typeface="Wingdings" pitchFamily="2" charset="2"/>
              <a:buChar char="q"/>
            </a:pPr>
            <a:r>
              <a:rPr lang="en-US" sz="1200" dirty="0"/>
              <a:t>Waste, Transfers, Purchases</a:t>
            </a:r>
          </a:p>
          <a:p>
            <a:pPr>
              <a:buFont typeface="Wingdings" pitchFamily="2" charset="2"/>
              <a:buChar char="q"/>
            </a:pPr>
            <a:r>
              <a:rPr lang="en-US" sz="1200" dirty="0"/>
              <a:t>Inventory</a:t>
            </a:r>
          </a:p>
          <a:p>
            <a:pPr lvl="1">
              <a:buFont typeface="Wingdings" pitchFamily="2" charset="2"/>
              <a:buChar char="q"/>
            </a:pPr>
            <a:r>
              <a:rPr lang="en-US" sz="1200" dirty="0"/>
              <a:t>How &amp; when</a:t>
            </a:r>
          </a:p>
          <a:p>
            <a:pPr lvl="1">
              <a:buFont typeface="Wingdings" pitchFamily="2" charset="2"/>
              <a:buChar char="q"/>
            </a:pPr>
            <a:r>
              <a:rPr lang="en-US" sz="1200" dirty="0"/>
              <a:t>Maintenance</a:t>
            </a:r>
          </a:p>
          <a:p>
            <a:pPr>
              <a:buFont typeface="Wingdings" pitchFamily="2" charset="2"/>
              <a:buChar char="q"/>
            </a:pPr>
            <a:r>
              <a:rPr lang="en-US" sz="1200" dirty="0"/>
              <a:t>Stat Loss</a:t>
            </a:r>
          </a:p>
          <a:p>
            <a:pPr lvl="1">
              <a:buFont typeface="Wingdings" pitchFamily="2" charset="2"/>
              <a:buChar char="q"/>
            </a:pPr>
            <a:r>
              <a:rPr lang="en-US" sz="1200" dirty="0"/>
              <a:t>Using sort to solve</a:t>
            </a:r>
          </a:p>
          <a:p>
            <a:pPr lvl="1">
              <a:buFont typeface="Wingdings" pitchFamily="2" charset="2"/>
              <a:buChar char="q"/>
            </a:pPr>
            <a:r>
              <a:rPr lang="en-US" sz="1200" dirty="0"/>
              <a:t>Raw Item Activity to validate</a:t>
            </a:r>
          </a:p>
        </p:txBody>
      </p:sp>
      <p:sp>
        <p:nvSpPr>
          <p:cNvPr id="71" name="Google Shape;71;p14"/>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3</a:t>
            </a:fld>
            <a:endParaRPr dirty="0"/>
          </a:p>
        </p:txBody>
      </p:sp>
      <p:sp>
        <p:nvSpPr>
          <p:cNvPr id="2" name="Footer Placeholder 1">
            <a:extLst>
              <a:ext uri="{FF2B5EF4-FFF2-40B4-BE49-F238E27FC236}">
                <a16:creationId xmlns:a16="http://schemas.microsoft.com/office/drawing/2014/main" id="{CB0A3551-85CF-C549-AF11-32D642AF14B6}"/>
              </a:ext>
            </a:extLst>
          </p:cNvPr>
          <p:cNvSpPr>
            <a:spLocks noGrp="1"/>
          </p:cNvSpPr>
          <p:nvPr>
            <p:ph type="ftr" sz="quarter" idx="3"/>
          </p:nvPr>
        </p:nvSpPr>
        <p:spPr/>
        <p:txBody>
          <a:bodyPr/>
          <a:lstStyle/>
          <a:p>
            <a:r>
              <a:rPr lang="en-US" dirty="0"/>
              <a:t>© 2021 QsrSoft, LLC. All rights reserved</a:t>
            </a:r>
          </a:p>
        </p:txBody>
      </p:sp>
      <p:sp>
        <p:nvSpPr>
          <p:cNvPr id="3" name="TextBox 2">
            <a:extLst>
              <a:ext uri="{FF2B5EF4-FFF2-40B4-BE49-F238E27FC236}">
                <a16:creationId xmlns:a16="http://schemas.microsoft.com/office/drawing/2014/main" id="{C4AD1202-8CFD-A041-B5B0-A136229CE563}"/>
              </a:ext>
            </a:extLst>
          </p:cNvPr>
          <p:cNvSpPr txBox="1"/>
          <p:nvPr/>
        </p:nvSpPr>
        <p:spPr>
          <a:xfrm>
            <a:off x="4969475" y="282105"/>
            <a:ext cx="1863011" cy="523220"/>
          </a:xfrm>
          <a:prstGeom prst="rect">
            <a:avLst/>
          </a:prstGeom>
          <a:noFill/>
        </p:spPr>
        <p:txBody>
          <a:bodyPr wrap="none" rtlCol="0">
            <a:spAutoFit/>
          </a:bodyPr>
          <a:lstStyle/>
          <a:p>
            <a:r>
              <a:rPr lang="en-US" sz="2800" dirty="0"/>
              <a:t>Objectives</a:t>
            </a:r>
          </a:p>
        </p:txBody>
      </p:sp>
    </p:spTree>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D800D5"/>
            </a:gs>
            <a:gs pos="100000">
              <a:srgbClr val="FFEBFB"/>
            </a:gs>
          </a:gsLst>
          <a:lin ang="5400012" scaled="0"/>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052A32-A6A0-1A7D-9322-0B1BB322E7BA}"/>
              </a:ext>
            </a:extLst>
          </p:cNvPr>
          <p:cNvPicPr>
            <a:picLocks noChangeAspect="1"/>
          </p:cNvPicPr>
          <p:nvPr/>
        </p:nvPicPr>
        <p:blipFill>
          <a:blip r:embed="rId3"/>
          <a:stretch>
            <a:fillRect/>
          </a:stretch>
        </p:blipFill>
        <p:spPr>
          <a:xfrm>
            <a:off x="2656134" y="48346"/>
            <a:ext cx="6373150" cy="4762887"/>
          </a:xfrm>
          <a:prstGeom prst="rect">
            <a:avLst/>
          </a:prstGeom>
        </p:spPr>
      </p:pic>
      <p:sp>
        <p:nvSpPr>
          <p:cNvPr id="2" name="Title 1">
            <a:extLst>
              <a:ext uri="{FF2B5EF4-FFF2-40B4-BE49-F238E27FC236}">
                <a16:creationId xmlns:a16="http://schemas.microsoft.com/office/drawing/2014/main" id="{3E12E97C-C57A-0445-A831-E00CF36F3F0E}"/>
              </a:ext>
            </a:extLst>
          </p:cNvPr>
          <p:cNvSpPr>
            <a:spLocks noGrp="1"/>
          </p:cNvSpPr>
          <p:nvPr>
            <p:ph type="title"/>
          </p:nvPr>
        </p:nvSpPr>
        <p:spPr/>
        <p:txBody>
          <a:bodyPr/>
          <a:lstStyle/>
          <a:p>
            <a:r>
              <a:rPr lang="en-US" dirty="0"/>
              <a:t>Does ledger show credits?</a:t>
            </a:r>
          </a:p>
        </p:txBody>
      </p:sp>
      <p:sp>
        <p:nvSpPr>
          <p:cNvPr id="3" name="Text Placeholder 2">
            <a:extLst>
              <a:ext uri="{FF2B5EF4-FFF2-40B4-BE49-F238E27FC236}">
                <a16:creationId xmlns:a16="http://schemas.microsoft.com/office/drawing/2014/main" id="{A41C0321-02E1-A04C-9B72-694B5825CD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70FCFC-D0F8-414D-B7C3-33FD126237D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dirty="0"/>
          </a:p>
        </p:txBody>
      </p:sp>
      <p:sp>
        <p:nvSpPr>
          <p:cNvPr id="5" name="Footer Placeholder 4">
            <a:extLst>
              <a:ext uri="{FF2B5EF4-FFF2-40B4-BE49-F238E27FC236}">
                <a16:creationId xmlns:a16="http://schemas.microsoft.com/office/drawing/2014/main" id="{25C2C1C6-50A6-B444-9650-C67367320FE7}"/>
              </a:ext>
            </a:extLst>
          </p:cNvPr>
          <p:cNvSpPr>
            <a:spLocks noGrp="1"/>
          </p:cNvSpPr>
          <p:nvPr>
            <p:ph type="ftr" sz="quarter" idx="3"/>
          </p:nvPr>
        </p:nvSpPr>
        <p:spPr/>
        <p:txBody>
          <a:bodyPr/>
          <a:lstStyle/>
          <a:p>
            <a:r>
              <a:rPr lang="en-US" dirty="0"/>
              <a:t>© 2021 QsrSoft, LLC. All rights reserved</a:t>
            </a:r>
          </a:p>
        </p:txBody>
      </p:sp>
      <p:sp>
        <p:nvSpPr>
          <p:cNvPr id="8" name="Up Arrow 7">
            <a:extLst>
              <a:ext uri="{FF2B5EF4-FFF2-40B4-BE49-F238E27FC236}">
                <a16:creationId xmlns:a16="http://schemas.microsoft.com/office/drawing/2014/main" id="{26168829-9B21-7047-B027-C732AE27A48F}"/>
              </a:ext>
            </a:extLst>
          </p:cNvPr>
          <p:cNvSpPr/>
          <p:nvPr/>
        </p:nvSpPr>
        <p:spPr>
          <a:xfrm>
            <a:off x="2560575" y="4763749"/>
            <a:ext cx="4406503" cy="393600"/>
          </a:xfrm>
          <a:prstGeom prst="up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Adjustment &amp; Credit </a:t>
            </a:r>
          </a:p>
        </p:txBody>
      </p:sp>
      <p:sp>
        <p:nvSpPr>
          <p:cNvPr id="10" name="Oval 9">
            <a:extLst>
              <a:ext uri="{FF2B5EF4-FFF2-40B4-BE49-F238E27FC236}">
                <a16:creationId xmlns:a16="http://schemas.microsoft.com/office/drawing/2014/main" id="{F4A109F3-FB0D-44FA-CB35-7B5BE3EF1895}"/>
              </a:ext>
            </a:extLst>
          </p:cNvPr>
          <p:cNvSpPr/>
          <p:nvPr/>
        </p:nvSpPr>
        <p:spPr>
          <a:xfrm>
            <a:off x="3449952" y="2269754"/>
            <a:ext cx="482307" cy="449919"/>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8367181"/>
      </p:ext>
    </p:extLst>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D805D6"/>
            </a:gs>
            <a:gs pos="100000">
              <a:srgbClr val="FFD9F9"/>
            </a:gs>
          </a:gsLst>
          <a:lin ang="5400012"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2E97C-C57A-0445-A831-E00CF36F3F0E}"/>
              </a:ext>
            </a:extLst>
          </p:cNvPr>
          <p:cNvSpPr>
            <a:spLocks noGrp="1"/>
          </p:cNvSpPr>
          <p:nvPr>
            <p:ph type="title"/>
          </p:nvPr>
        </p:nvSpPr>
        <p:spPr/>
        <p:txBody>
          <a:bodyPr/>
          <a:lstStyle/>
          <a:p>
            <a:r>
              <a:rPr lang="en-US" dirty="0"/>
              <a:t>On-the-Floor</a:t>
            </a:r>
          </a:p>
        </p:txBody>
      </p:sp>
      <p:sp>
        <p:nvSpPr>
          <p:cNvPr id="3" name="Text Placeholder 2">
            <a:extLst>
              <a:ext uri="{FF2B5EF4-FFF2-40B4-BE49-F238E27FC236}">
                <a16:creationId xmlns:a16="http://schemas.microsoft.com/office/drawing/2014/main" id="{A41C0321-02E1-A04C-9B72-694B5825CD2B}"/>
              </a:ext>
            </a:extLst>
          </p:cNvPr>
          <p:cNvSpPr>
            <a:spLocks noGrp="1"/>
          </p:cNvSpPr>
          <p:nvPr>
            <p:ph type="body" idx="1"/>
          </p:nvPr>
        </p:nvSpPr>
        <p:spPr/>
        <p:txBody>
          <a:bodyPr/>
          <a:lstStyle/>
          <a:p>
            <a:r>
              <a:rPr lang="en-US" dirty="0"/>
              <a:t>Rotate and put away</a:t>
            </a:r>
          </a:p>
          <a:p>
            <a:r>
              <a:rPr lang="en-US" dirty="0"/>
              <a:t>Assisted &amp; unassisted delivery roles</a:t>
            </a:r>
          </a:p>
          <a:p>
            <a:r>
              <a:rPr lang="en-US" dirty="0"/>
              <a:t>Labels , locations, stacking</a:t>
            </a:r>
          </a:p>
          <a:p>
            <a:r>
              <a:rPr lang="en-US" dirty="0"/>
              <a:t>Equipment temperatures &amp; gaskets</a:t>
            </a:r>
          </a:p>
        </p:txBody>
      </p:sp>
      <p:sp>
        <p:nvSpPr>
          <p:cNvPr id="4" name="Slide Number Placeholder 3">
            <a:extLst>
              <a:ext uri="{FF2B5EF4-FFF2-40B4-BE49-F238E27FC236}">
                <a16:creationId xmlns:a16="http://schemas.microsoft.com/office/drawing/2014/main" id="{7070FCFC-D0F8-414D-B7C3-33FD126237D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dirty="0"/>
          </a:p>
        </p:txBody>
      </p:sp>
      <p:sp>
        <p:nvSpPr>
          <p:cNvPr id="5" name="Footer Placeholder 4">
            <a:extLst>
              <a:ext uri="{FF2B5EF4-FFF2-40B4-BE49-F238E27FC236}">
                <a16:creationId xmlns:a16="http://schemas.microsoft.com/office/drawing/2014/main" id="{25C2C1C6-50A6-B444-9650-C67367320FE7}"/>
              </a:ext>
            </a:extLst>
          </p:cNvPr>
          <p:cNvSpPr>
            <a:spLocks noGrp="1"/>
          </p:cNvSpPr>
          <p:nvPr>
            <p:ph type="ftr" sz="quarter" idx="3"/>
          </p:nvPr>
        </p:nvSpPr>
        <p:spPr/>
        <p:txBody>
          <a:bodyPr/>
          <a:lstStyle/>
          <a:p>
            <a:r>
              <a:rPr lang="en-US" dirty="0"/>
              <a:t>© 2021 QsrSoft, LLC. All rights reserved</a:t>
            </a:r>
          </a:p>
        </p:txBody>
      </p:sp>
    </p:spTree>
    <p:extLst>
      <p:ext uri="{BB962C8B-B14F-4D97-AF65-F5344CB8AC3E}">
        <p14:creationId xmlns:p14="http://schemas.microsoft.com/office/powerpoint/2010/main" val="3791894846"/>
      </p:ext>
    </p:extLst>
  </p:cSld>
  <p:clrMapOvr>
    <a:masterClrMapping/>
  </p:clrMapOvr>
  <p:transition>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046A99-B6C7-544F-96DF-9E644548E109}"/>
              </a:ext>
            </a:extLst>
          </p:cNvPr>
          <p:cNvSpPr>
            <a:spLocks noGrp="1"/>
          </p:cNvSpPr>
          <p:nvPr>
            <p:ph type="ctrTitle"/>
          </p:nvPr>
        </p:nvSpPr>
        <p:spPr/>
        <p:txBody>
          <a:bodyPr/>
          <a:lstStyle/>
          <a:p>
            <a:r>
              <a:rPr lang="en-US" dirty="0"/>
              <a:t>Questions?</a:t>
            </a:r>
          </a:p>
        </p:txBody>
      </p:sp>
      <p:sp>
        <p:nvSpPr>
          <p:cNvPr id="2" name="Slide Number Placeholder 1">
            <a:extLst>
              <a:ext uri="{FF2B5EF4-FFF2-40B4-BE49-F238E27FC236}">
                <a16:creationId xmlns:a16="http://schemas.microsoft.com/office/drawing/2014/main" id="{447F3A9A-6A3F-7648-A690-51A998117CC3}"/>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32</a:t>
            </a:fld>
            <a:endParaRPr lang="en" dirty="0"/>
          </a:p>
        </p:txBody>
      </p:sp>
      <p:sp>
        <p:nvSpPr>
          <p:cNvPr id="3" name="Footer Placeholder 2">
            <a:extLst>
              <a:ext uri="{FF2B5EF4-FFF2-40B4-BE49-F238E27FC236}">
                <a16:creationId xmlns:a16="http://schemas.microsoft.com/office/drawing/2014/main" id="{26E55268-D3BE-BA43-8163-C632F5B7ABE1}"/>
              </a:ext>
            </a:extLst>
          </p:cNvPr>
          <p:cNvSpPr>
            <a:spLocks noGrp="1"/>
          </p:cNvSpPr>
          <p:nvPr>
            <p:ph type="ftr" sz="quarter" idx="3"/>
          </p:nvPr>
        </p:nvSpPr>
        <p:spPr/>
        <p:txBody>
          <a:bodyPr/>
          <a:lstStyle/>
          <a:p>
            <a:r>
              <a:rPr lang="en-US" dirty="0"/>
              <a:t>© 2021 QsrSoft, LLC. All rights reserved</a:t>
            </a:r>
          </a:p>
        </p:txBody>
      </p:sp>
    </p:spTree>
    <p:extLst>
      <p:ext uri="{BB962C8B-B14F-4D97-AF65-F5344CB8AC3E}">
        <p14:creationId xmlns:p14="http://schemas.microsoft.com/office/powerpoint/2010/main" val="2166838931"/>
      </p:ext>
    </p:extLst>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8006B-3FC0-FA4D-AB43-874F7BB68A9E}"/>
              </a:ext>
            </a:extLst>
          </p:cNvPr>
          <p:cNvSpPr>
            <a:spLocks noGrp="1"/>
          </p:cNvSpPr>
          <p:nvPr>
            <p:ph type="title"/>
          </p:nvPr>
        </p:nvSpPr>
        <p:spPr/>
        <p:txBody>
          <a:bodyPr/>
          <a:lstStyle/>
          <a:p>
            <a:r>
              <a:rPr lang="en-US" sz="2000" dirty="0"/>
              <a:t>Maintenance</a:t>
            </a:r>
            <a:br>
              <a:rPr lang="en-US" sz="2000" dirty="0"/>
            </a:br>
            <a:r>
              <a:rPr lang="en-US" sz="2000" dirty="0"/>
              <a:t>(Part 1)</a:t>
            </a:r>
          </a:p>
        </p:txBody>
      </p:sp>
      <p:sp>
        <p:nvSpPr>
          <p:cNvPr id="3" name="Text Placeholder 2">
            <a:extLst>
              <a:ext uri="{FF2B5EF4-FFF2-40B4-BE49-F238E27FC236}">
                <a16:creationId xmlns:a16="http://schemas.microsoft.com/office/drawing/2014/main" id="{4A4E0F7A-BF77-034E-A258-7520A46CF18E}"/>
              </a:ext>
            </a:extLst>
          </p:cNvPr>
          <p:cNvSpPr>
            <a:spLocks noGrp="1"/>
          </p:cNvSpPr>
          <p:nvPr>
            <p:ph type="body" idx="1"/>
          </p:nvPr>
        </p:nvSpPr>
        <p:spPr/>
        <p:txBody>
          <a:bodyPr/>
          <a:lstStyle/>
          <a:p>
            <a:r>
              <a:rPr lang="en-US" dirty="0"/>
              <a:t>On Hand Inventory</a:t>
            </a:r>
          </a:p>
          <a:p>
            <a:pPr lvl="1"/>
            <a:r>
              <a:rPr lang="en-US" dirty="0"/>
              <a:t>Duplicates</a:t>
            </a:r>
          </a:p>
          <a:p>
            <a:pPr lvl="1"/>
            <a:r>
              <a:rPr lang="en-US" dirty="0"/>
              <a:t>Last Submitted</a:t>
            </a:r>
          </a:p>
        </p:txBody>
      </p:sp>
      <p:sp>
        <p:nvSpPr>
          <p:cNvPr id="4" name="Slide Number Placeholder 3">
            <a:extLst>
              <a:ext uri="{FF2B5EF4-FFF2-40B4-BE49-F238E27FC236}">
                <a16:creationId xmlns:a16="http://schemas.microsoft.com/office/drawing/2014/main" id="{CC93E387-FFB5-7F48-8F0C-D1964E1E55C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dirty="0"/>
          </a:p>
        </p:txBody>
      </p:sp>
      <p:sp>
        <p:nvSpPr>
          <p:cNvPr id="5" name="Footer Placeholder 4">
            <a:extLst>
              <a:ext uri="{FF2B5EF4-FFF2-40B4-BE49-F238E27FC236}">
                <a16:creationId xmlns:a16="http://schemas.microsoft.com/office/drawing/2014/main" id="{645B8C26-D8F6-E74B-8D3A-337F27A457A0}"/>
              </a:ext>
            </a:extLst>
          </p:cNvPr>
          <p:cNvSpPr>
            <a:spLocks noGrp="1"/>
          </p:cNvSpPr>
          <p:nvPr>
            <p:ph type="ftr" sz="quarter" idx="3"/>
          </p:nvPr>
        </p:nvSpPr>
        <p:spPr/>
        <p:txBody>
          <a:bodyPr/>
          <a:lstStyle/>
          <a:p>
            <a:r>
              <a:rPr lang="en-US" dirty="0"/>
              <a:t>© 2021 QsrSoft, LLC. All rights reserved</a:t>
            </a:r>
          </a:p>
        </p:txBody>
      </p:sp>
    </p:spTree>
    <p:extLst>
      <p:ext uri="{BB962C8B-B14F-4D97-AF65-F5344CB8AC3E}">
        <p14:creationId xmlns:p14="http://schemas.microsoft.com/office/powerpoint/2010/main" val="2917052206"/>
      </p:ext>
    </p:extLst>
  </p:cSld>
  <p:clrMapOvr>
    <a:masterClrMapping/>
  </p:clrMapOvr>
  <p:transition>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FD6E1-17F6-8A4C-B222-D3B08F46341D}"/>
              </a:ext>
            </a:extLst>
          </p:cNvPr>
          <p:cNvSpPr>
            <a:spLocks noGrp="1"/>
          </p:cNvSpPr>
          <p:nvPr>
            <p:ph type="title"/>
          </p:nvPr>
        </p:nvSpPr>
        <p:spPr/>
        <p:txBody>
          <a:bodyPr/>
          <a:lstStyle/>
          <a:p>
            <a:r>
              <a:rPr lang="en-US" dirty="0"/>
              <a:t>How do I check for the “right” inventory?</a:t>
            </a:r>
          </a:p>
        </p:txBody>
      </p:sp>
      <p:sp>
        <p:nvSpPr>
          <p:cNvPr id="3" name="Text Placeholder 2">
            <a:extLst>
              <a:ext uri="{FF2B5EF4-FFF2-40B4-BE49-F238E27FC236}">
                <a16:creationId xmlns:a16="http://schemas.microsoft.com/office/drawing/2014/main" id="{6F9D873D-BA5A-954A-8BCC-B2F18443B7B5}"/>
              </a:ext>
            </a:extLst>
          </p:cNvPr>
          <p:cNvSpPr>
            <a:spLocks noGrp="1"/>
          </p:cNvSpPr>
          <p:nvPr>
            <p:ph type="body" idx="1"/>
          </p:nvPr>
        </p:nvSpPr>
        <p:spPr/>
        <p:txBody>
          <a:bodyPr/>
          <a:lstStyle/>
          <a:p>
            <a:endParaRPr lang="en-US" dirty="0"/>
          </a:p>
        </p:txBody>
      </p:sp>
      <p:sp>
        <p:nvSpPr>
          <p:cNvPr id="6" name="TextBox 5">
            <a:extLst>
              <a:ext uri="{FF2B5EF4-FFF2-40B4-BE49-F238E27FC236}">
                <a16:creationId xmlns:a16="http://schemas.microsoft.com/office/drawing/2014/main" id="{2A2B87A4-8C17-584F-B790-FAC3E7B8EF05}"/>
              </a:ext>
            </a:extLst>
          </p:cNvPr>
          <p:cNvSpPr txBox="1"/>
          <p:nvPr/>
        </p:nvSpPr>
        <p:spPr>
          <a:xfrm>
            <a:off x="4468716" y="357702"/>
            <a:ext cx="3976284" cy="553998"/>
          </a:xfrm>
          <a:prstGeom prst="rect">
            <a:avLst/>
          </a:prstGeom>
          <a:noFill/>
          <a:ln>
            <a:noFill/>
          </a:ln>
          <a:effectLst/>
        </p:spPr>
        <p:txBody>
          <a:bodyPr wrap="square" rIns="0" rtlCol="0" anchor="t">
            <a:spAutoFit/>
          </a:bodyPr>
          <a:lstStyle/>
          <a:p>
            <a:pPr algn="ctr">
              <a:spcBef>
                <a:spcPts val="450"/>
              </a:spcBef>
            </a:pPr>
            <a:r>
              <a:rPr lang="en-US" sz="1500" dirty="0"/>
              <a:t>Use “On Hand Inventory” with “View Duplicate” to find excess inventory</a:t>
            </a:r>
          </a:p>
        </p:txBody>
      </p:sp>
      <p:pic>
        <p:nvPicPr>
          <p:cNvPr id="8" name="Picture 7" descr="A screenshot of a cell phone&#10;&#10;Description automatically generated">
            <a:extLst>
              <a:ext uri="{FF2B5EF4-FFF2-40B4-BE49-F238E27FC236}">
                <a16:creationId xmlns:a16="http://schemas.microsoft.com/office/drawing/2014/main" id="{A4D59AEC-22A6-4B42-8C71-7B8DAA4A41C1}"/>
              </a:ext>
            </a:extLst>
          </p:cNvPr>
          <p:cNvPicPr>
            <a:picLocks noChangeAspect="1"/>
          </p:cNvPicPr>
          <p:nvPr/>
        </p:nvPicPr>
        <p:blipFill>
          <a:blip r:embed="rId3"/>
          <a:stretch>
            <a:fillRect/>
          </a:stretch>
        </p:blipFill>
        <p:spPr>
          <a:xfrm>
            <a:off x="2615878" y="1300643"/>
            <a:ext cx="6528122" cy="2663839"/>
          </a:xfrm>
          <a:prstGeom prst="rect">
            <a:avLst/>
          </a:prstGeom>
        </p:spPr>
      </p:pic>
      <p:sp>
        <p:nvSpPr>
          <p:cNvPr id="4" name="Footer Placeholder 3">
            <a:extLst>
              <a:ext uri="{FF2B5EF4-FFF2-40B4-BE49-F238E27FC236}">
                <a16:creationId xmlns:a16="http://schemas.microsoft.com/office/drawing/2014/main" id="{7F352A6B-2ADC-4C9A-A999-F1CACCBE6193}"/>
              </a:ext>
            </a:extLst>
          </p:cNvPr>
          <p:cNvSpPr>
            <a:spLocks noGrp="1"/>
          </p:cNvSpPr>
          <p:nvPr>
            <p:ph type="ftr" sz="quarter" idx="3"/>
          </p:nvPr>
        </p:nvSpPr>
        <p:spPr/>
        <p:txBody>
          <a:bodyPr/>
          <a:lstStyle/>
          <a:p>
            <a:r>
              <a:rPr lang="en-US" dirty="0"/>
              <a:t>© 2021 QsrSoft, LLC. All rights reserved</a:t>
            </a:r>
          </a:p>
        </p:txBody>
      </p:sp>
      <p:sp>
        <p:nvSpPr>
          <p:cNvPr id="5" name="Slide Number Placeholder 4">
            <a:extLst>
              <a:ext uri="{FF2B5EF4-FFF2-40B4-BE49-F238E27FC236}">
                <a16:creationId xmlns:a16="http://schemas.microsoft.com/office/drawing/2014/main" id="{F356C441-2AC9-45B8-A477-F774217799B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dirty="0"/>
          </a:p>
        </p:txBody>
      </p:sp>
    </p:spTree>
    <p:extLst>
      <p:ext uri="{BB962C8B-B14F-4D97-AF65-F5344CB8AC3E}">
        <p14:creationId xmlns:p14="http://schemas.microsoft.com/office/powerpoint/2010/main" val="3033618830"/>
      </p:ext>
    </p:extLst>
  </p:cSld>
  <p:clrMapOvr>
    <a:masterClrMapping/>
  </p:clrMapOvr>
  <p:transition>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FD6E1-17F6-8A4C-B222-D3B08F46341D}"/>
              </a:ext>
            </a:extLst>
          </p:cNvPr>
          <p:cNvSpPr>
            <a:spLocks noGrp="1"/>
          </p:cNvSpPr>
          <p:nvPr>
            <p:ph type="title"/>
          </p:nvPr>
        </p:nvSpPr>
        <p:spPr/>
        <p:txBody>
          <a:bodyPr/>
          <a:lstStyle/>
          <a:p>
            <a:r>
              <a:rPr lang="en-US" dirty="0"/>
              <a:t>How do I check for “missed” inventory?</a:t>
            </a:r>
          </a:p>
        </p:txBody>
      </p:sp>
      <p:sp>
        <p:nvSpPr>
          <p:cNvPr id="3" name="Text Placeholder 2">
            <a:extLst>
              <a:ext uri="{FF2B5EF4-FFF2-40B4-BE49-F238E27FC236}">
                <a16:creationId xmlns:a16="http://schemas.microsoft.com/office/drawing/2014/main" id="{6F9D873D-BA5A-954A-8BCC-B2F18443B7B5}"/>
              </a:ext>
            </a:extLst>
          </p:cNvPr>
          <p:cNvSpPr>
            <a:spLocks noGrp="1"/>
          </p:cNvSpPr>
          <p:nvPr>
            <p:ph type="body" idx="1"/>
          </p:nvPr>
        </p:nvSpPr>
        <p:spPr/>
        <p:txBody>
          <a:bodyPr/>
          <a:lstStyle/>
          <a:p>
            <a:endParaRPr lang="en-US" dirty="0"/>
          </a:p>
        </p:txBody>
      </p:sp>
      <p:sp>
        <p:nvSpPr>
          <p:cNvPr id="8" name="TextBox 7">
            <a:extLst>
              <a:ext uri="{FF2B5EF4-FFF2-40B4-BE49-F238E27FC236}">
                <a16:creationId xmlns:a16="http://schemas.microsoft.com/office/drawing/2014/main" id="{E8626253-7AED-064A-9046-DD4C53B9A30B}"/>
              </a:ext>
            </a:extLst>
          </p:cNvPr>
          <p:cNvSpPr txBox="1"/>
          <p:nvPr/>
        </p:nvSpPr>
        <p:spPr>
          <a:xfrm>
            <a:off x="4468716" y="357702"/>
            <a:ext cx="3976284" cy="553998"/>
          </a:xfrm>
          <a:prstGeom prst="rect">
            <a:avLst/>
          </a:prstGeom>
          <a:noFill/>
          <a:ln>
            <a:noFill/>
          </a:ln>
          <a:effectLst/>
        </p:spPr>
        <p:txBody>
          <a:bodyPr wrap="square" rIns="0" rtlCol="0" anchor="t">
            <a:spAutoFit/>
          </a:bodyPr>
          <a:lstStyle/>
          <a:p>
            <a:pPr algn="ctr">
              <a:spcBef>
                <a:spcPts val="450"/>
              </a:spcBef>
            </a:pPr>
            <a:r>
              <a:rPr lang="en-US" sz="1500" dirty="0"/>
              <a:t>Use “On Hand Inventory” sorted by “Last Submitted” to find missing inventory</a:t>
            </a:r>
          </a:p>
        </p:txBody>
      </p:sp>
      <p:pic>
        <p:nvPicPr>
          <p:cNvPr id="10" name="Picture 9" descr="A screenshot of a cell phone&#10;&#10;Description automatically generated">
            <a:extLst>
              <a:ext uri="{FF2B5EF4-FFF2-40B4-BE49-F238E27FC236}">
                <a16:creationId xmlns:a16="http://schemas.microsoft.com/office/drawing/2014/main" id="{C20292E5-74C8-B044-8359-CF193853CB71}"/>
              </a:ext>
            </a:extLst>
          </p:cNvPr>
          <p:cNvPicPr>
            <a:picLocks noChangeAspect="1"/>
          </p:cNvPicPr>
          <p:nvPr/>
        </p:nvPicPr>
        <p:blipFill>
          <a:blip r:embed="rId3"/>
          <a:stretch>
            <a:fillRect/>
          </a:stretch>
        </p:blipFill>
        <p:spPr>
          <a:xfrm>
            <a:off x="2596635" y="995262"/>
            <a:ext cx="6466341" cy="3168225"/>
          </a:xfrm>
          <a:prstGeom prst="rect">
            <a:avLst/>
          </a:prstGeom>
        </p:spPr>
      </p:pic>
      <p:sp>
        <p:nvSpPr>
          <p:cNvPr id="4" name="Footer Placeholder 3">
            <a:extLst>
              <a:ext uri="{FF2B5EF4-FFF2-40B4-BE49-F238E27FC236}">
                <a16:creationId xmlns:a16="http://schemas.microsoft.com/office/drawing/2014/main" id="{8D65B853-28DC-4ADC-98F4-503F7369025C}"/>
              </a:ext>
            </a:extLst>
          </p:cNvPr>
          <p:cNvSpPr>
            <a:spLocks noGrp="1"/>
          </p:cNvSpPr>
          <p:nvPr>
            <p:ph type="ftr" sz="quarter" idx="3"/>
          </p:nvPr>
        </p:nvSpPr>
        <p:spPr/>
        <p:txBody>
          <a:bodyPr/>
          <a:lstStyle/>
          <a:p>
            <a:r>
              <a:rPr lang="en-US" dirty="0"/>
              <a:t>© 2021 QsrSoft, LLC. All rights reserved</a:t>
            </a:r>
          </a:p>
        </p:txBody>
      </p:sp>
      <p:sp>
        <p:nvSpPr>
          <p:cNvPr id="5" name="Slide Number Placeholder 4">
            <a:extLst>
              <a:ext uri="{FF2B5EF4-FFF2-40B4-BE49-F238E27FC236}">
                <a16:creationId xmlns:a16="http://schemas.microsoft.com/office/drawing/2014/main" id="{82868660-593B-4C12-815F-2441F4AD809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35</a:t>
            </a:fld>
            <a:endParaRPr lang="en" dirty="0"/>
          </a:p>
        </p:txBody>
      </p:sp>
    </p:spTree>
    <p:extLst>
      <p:ext uri="{BB962C8B-B14F-4D97-AF65-F5344CB8AC3E}">
        <p14:creationId xmlns:p14="http://schemas.microsoft.com/office/powerpoint/2010/main" val="1690188804"/>
      </p:ext>
    </p:extLst>
  </p:cSld>
  <p:clrMapOvr>
    <a:masterClrMapping/>
  </p:clrMapOvr>
  <p:transition>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FB77E-9E6E-50DE-ABB3-FE9D300B8ABC}"/>
              </a:ext>
            </a:extLst>
          </p:cNvPr>
          <p:cNvSpPr>
            <a:spLocks noGrp="1"/>
          </p:cNvSpPr>
          <p:nvPr>
            <p:ph type="title"/>
          </p:nvPr>
        </p:nvSpPr>
        <p:spPr/>
        <p:txBody>
          <a:bodyPr/>
          <a:lstStyle/>
          <a:p>
            <a:r>
              <a:rPr lang="en-US" dirty="0"/>
              <a:t>New and Obsolete</a:t>
            </a:r>
          </a:p>
        </p:txBody>
      </p:sp>
      <p:sp>
        <p:nvSpPr>
          <p:cNvPr id="3" name="Text Placeholder 2">
            <a:extLst>
              <a:ext uri="{FF2B5EF4-FFF2-40B4-BE49-F238E27FC236}">
                <a16:creationId xmlns:a16="http://schemas.microsoft.com/office/drawing/2014/main" id="{0A4FC295-1CE4-95A6-0929-08D65A6989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A19935-A12D-D950-199C-4C617A73BCD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36</a:t>
            </a:fld>
            <a:endParaRPr lang="en" dirty="0"/>
          </a:p>
        </p:txBody>
      </p:sp>
      <p:sp>
        <p:nvSpPr>
          <p:cNvPr id="5" name="Footer Placeholder 4">
            <a:extLst>
              <a:ext uri="{FF2B5EF4-FFF2-40B4-BE49-F238E27FC236}">
                <a16:creationId xmlns:a16="http://schemas.microsoft.com/office/drawing/2014/main" id="{BC278474-BD0A-CE73-5F90-82557EF5B6AD}"/>
              </a:ext>
            </a:extLst>
          </p:cNvPr>
          <p:cNvSpPr>
            <a:spLocks noGrp="1"/>
          </p:cNvSpPr>
          <p:nvPr>
            <p:ph type="ftr" sz="quarter" idx="3"/>
          </p:nvPr>
        </p:nvSpPr>
        <p:spPr/>
        <p:txBody>
          <a:bodyPr/>
          <a:lstStyle/>
          <a:p>
            <a:r>
              <a:rPr lang="en-US"/>
              <a:t>© 2021  QsrSoft, LLC. All rights reserved</a:t>
            </a:r>
            <a:endParaRPr lang="en-US" dirty="0"/>
          </a:p>
        </p:txBody>
      </p:sp>
      <p:pic>
        <p:nvPicPr>
          <p:cNvPr id="7" name="Picture 6">
            <a:extLst>
              <a:ext uri="{FF2B5EF4-FFF2-40B4-BE49-F238E27FC236}">
                <a16:creationId xmlns:a16="http://schemas.microsoft.com/office/drawing/2014/main" id="{9E168B23-EA42-0754-B545-949C065F75B5}"/>
              </a:ext>
            </a:extLst>
          </p:cNvPr>
          <p:cNvPicPr>
            <a:picLocks noChangeAspect="1"/>
          </p:cNvPicPr>
          <p:nvPr/>
        </p:nvPicPr>
        <p:blipFill>
          <a:blip r:embed="rId3"/>
          <a:stretch>
            <a:fillRect/>
          </a:stretch>
        </p:blipFill>
        <p:spPr>
          <a:xfrm>
            <a:off x="3086100" y="553084"/>
            <a:ext cx="5909094" cy="1646173"/>
          </a:xfrm>
          <a:prstGeom prst="rect">
            <a:avLst/>
          </a:prstGeom>
        </p:spPr>
      </p:pic>
      <p:pic>
        <p:nvPicPr>
          <p:cNvPr id="9" name="Picture 8">
            <a:extLst>
              <a:ext uri="{FF2B5EF4-FFF2-40B4-BE49-F238E27FC236}">
                <a16:creationId xmlns:a16="http://schemas.microsoft.com/office/drawing/2014/main" id="{2B2AC516-2B83-F809-F94A-36A39C56355A}"/>
              </a:ext>
            </a:extLst>
          </p:cNvPr>
          <p:cNvPicPr>
            <a:picLocks noChangeAspect="1"/>
          </p:cNvPicPr>
          <p:nvPr/>
        </p:nvPicPr>
        <p:blipFill>
          <a:blip r:embed="rId4"/>
          <a:stretch>
            <a:fillRect/>
          </a:stretch>
        </p:blipFill>
        <p:spPr>
          <a:xfrm>
            <a:off x="3086100" y="2474368"/>
            <a:ext cx="5909094" cy="1764932"/>
          </a:xfrm>
          <a:prstGeom prst="rect">
            <a:avLst/>
          </a:prstGeom>
        </p:spPr>
      </p:pic>
    </p:spTree>
    <p:extLst>
      <p:ext uri="{BB962C8B-B14F-4D97-AF65-F5344CB8AC3E}">
        <p14:creationId xmlns:p14="http://schemas.microsoft.com/office/powerpoint/2010/main" val="3493418455"/>
      </p:ext>
    </p:extLst>
  </p:cSld>
  <p:clrMapOvr>
    <a:masterClrMapping/>
  </p:clrMapOvr>
  <p:transition>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E4FE7-FD22-969D-12D6-9D544F2DA77B}"/>
              </a:ext>
            </a:extLst>
          </p:cNvPr>
          <p:cNvSpPr>
            <a:spLocks noGrp="1"/>
          </p:cNvSpPr>
          <p:nvPr>
            <p:ph type="title"/>
          </p:nvPr>
        </p:nvSpPr>
        <p:spPr/>
        <p:txBody>
          <a:bodyPr/>
          <a:lstStyle/>
          <a:p>
            <a:r>
              <a:rPr lang="en-US" dirty="0"/>
              <a:t>Inventory Summary</a:t>
            </a:r>
          </a:p>
        </p:txBody>
      </p:sp>
      <p:sp>
        <p:nvSpPr>
          <p:cNvPr id="3" name="Text Placeholder 2">
            <a:extLst>
              <a:ext uri="{FF2B5EF4-FFF2-40B4-BE49-F238E27FC236}">
                <a16:creationId xmlns:a16="http://schemas.microsoft.com/office/drawing/2014/main" id="{644F6A09-0A81-4E0D-4C1F-867CFBC760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D489A6-3165-BB7E-67AD-CB887B1B448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37</a:t>
            </a:fld>
            <a:endParaRPr lang="en" dirty="0"/>
          </a:p>
        </p:txBody>
      </p:sp>
      <p:sp>
        <p:nvSpPr>
          <p:cNvPr id="5" name="Footer Placeholder 4">
            <a:extLst>
              <a:ext uri="{FF2B5EF4-FFF2-40B4-BE49-F238E27FC236}">
                <a16:creationId xmlns:a16="http://schemas.microsoft.com/office/drawing/2014/main" id="{1006CB6C-2BFA-D7DC-6B30-6F7FA1008F87}"/>
              </a:ext>
            </a:extLst>
          </p:cNvPr>
          <p:cNvSpPr>
            <a:spLocks noGrp="1"/>
          </p:cNvSpPr>
          <p:nvPr>
            <p:ph type="ftr" sz="quarter" idx="3"/>
          </p:nvPr>
        </p:nvSpPr>
        <p:spPr/>
        <p:txBody>
          <a:bodyPr/>
          <a:lstStyle/>
          <a:p>
            <a:r>
              <a:rPr lang="en-US"/>
              <a:t>© 2021  QsrSoft, LLC. All rights reserved</a:t>
            </a:r>
            <a:endParaRPr lang="en-US" dirty="0"/>
          </a:p>
        </p:txBody>
      </p:sp>
      <p:pic>
        <p:nvPicPr>
          <p:cNvPr id="7" name="Picture 6">
            <a:extLst>
              <a:ext uri="{FF2B5EF4-FFF2-40B4-BE49-F238E27FC236}">
                <a16:creationId xmlns:a16="http://schemas.microsoft.com/office/drawing/2014/main" id="{054E93B2-7CCA-1EFE-6145-A890FF19F8EA}"/>
              </a:ext>
            </a:extLst>
          </p:cNvPr>
          <p:cNvPicPr>
            <a:picLocks noChangeAspect="1"/>
          </p:cNvPicPr>
          <p:nvPr/>
        </p:nvPicPr>
        <p:blipFill>
          <a:blip r:embed="rId3"/>
          <a:stretch>
            <a:fillRect/>
          </a:stretch>
        </p:blipFill>
        <p:spPr>
          <a:xfrm>
            <a:off x="3086100" y="1438275"/>
            <a:ext cx="5946020" cy="2431924"/>
          </a:xfrm>
          <a:prstGeom prst="rect">
            <a:avLst/>
          </a:prstGeom>
        </p:spPr>
      </p:pic>
      <p:sp>
        <p:nvSpPr>
          <p:cNvPr id="8" name="Arrow: Right 7">
            <a:extLst>
              <a:ext uri="{FF2B5EF4-FFF2-40B4-BE49-F238E27FC236}">
                <a16:creationId xmlns:a16="http://schemas.microsoft.com/office/drawing/2014/main" id="{D08AE132-C46C-C5BE-368B-88C1CEEB8D8E}"/>
              </a:ext>
            </a:extLst>
          </p:cNvPr>
          <p:cNvSpPr/>
          <p:nvPr/>
        </p:nvSpPr>
        <p:spPr>
          <a:xfrm rot="2706835">
            <a:off x="7178446" y="1449604"/>
            <a:ext cx="1366485" cy="9684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Days of Supply</a:t>
            </a:r>
          </a:p>
        </p:txBody>
      </p:sp>
    </p:spTree>
    <p:extLst>
      <p:ext uri="{BB962C8B-B14F-4D97-AF65-F5344CB8AC3E}">
        <p14:creationId xmlns:p14="http://schemas.microsoft.com/office/powerpoint/2010/main" val="2874055761"/>
      </p:ext>
    </p:extLst>
  </p:cSld>
  <p:clrMapOvr>
    <a:masterClrMapping/>
  </p:clrMapOvr>
  <p:transition>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8006B-3FC0-FA4D-AB43-874F7BB68A9E}"/>
              </a:ext>
            </a:extLst>
          </p:cNvPr>
          <p:cNvSpPr>
            <a:spLocks noGrp="1"/>
          </p:cNvSpPr>
          <p:nvPr>
            <p:ph type="title"/>
          </p:nvPr>
        </p:nvSpPr>
        <p:spPr/>
        <p:txBody>
          <a:bodyPr/>
          <a:lstStyle/>
          <a:p>
            <a:r>
              <a:rPr lang="en-US" sz="2000" dirty="0"/>
              <a:t>Maintenance</a:t>
            </a:r>
            <a:br>
              <a:rPr lang="en-US" sz="2000" dirty="0"/>
            </a:br>
            <a:r>
              <a:rPr lang="en-US" sz="2000" dirty="0"/>
              <a:t>(Part 2)</a:t>
            </a:r>
          </a:p>
        </p:txBody>
      </p:sp>
      <p:sp>
        <p:nvSpPr>
          <p:cNvPr id="3" name="Text Placeholder 2">
            <a:extLst>
              <a:ext uri="{FF2B5EF4-FFF2-40B4-BE49-F238E27FC236}">
                <a16:creationId xmlns:a16="http://schemas.microsoft.com/office/drawing/2014/main" id="{4A4E0F7A-BF77-034E-A258-7520A46CF18E}"/>
              </a:ext>
            </a:extLst>
          </p:cNvPr>
          <p:cNvSpPr>
            <a:spLocks noGrp="1"/>
          </p:cNvSpPr>
          <p:nvPr>
            <p:ph type="body" idx="1"/>
          </p:nvPr>
        </p:nvSpPr>
        <p:spPr/>
        <p:txBody>
          <a:bodyPr/>
          <a:lstStyle/>
          <a:p>
            <a:r>
              <a:rPr lang="en-US" dirty="0"/>
              <a:t>WRIN Maintenance tab</a:t>
            </a:r>
          </a:p>
        </p:txBody>
      </p:sp>
      <p:sp>
        <p:nvSpPr>
          <p:cNvPr id="4" name="Slide Number Placeholder 3">
            <a:extLst>
              <a:ext uri="{FF2B5EF4-FFF2-40B4-BE49-F238E27FC236}">
                <a16:creationId xmlns:a16="http://schemas.microsoft.com/office/drawing/2014/main" id="{CC93E387-FFB5-7F48-8F0C-D1964E1E55C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38</a:t>
            </a:fld>
            <a:endParaRPr lang="en" dirty="0"/>
          </a:p>
        </p:txBody>
      </p:sp>
      <p:sp>
        <p:nvSpPr>
          <p:cNvPr id="5" name="Footer Placeholder 4">
            <a:extLst>
              <a:ext uri="{FF2B5EF4-FFF2-40B4-BE49-F238E27FC236}">
                <a16:creationId xmlns:a16="http://schemas.microsoft.com/office/drawing/2014/main" id="{645B8C26-D8F6-E74B-8D3A-337F27A457A0}"/>
              </a:ext>
            </a:extLst>
          </p:cNvPr>
          <p:cNvSpPr>
            <a:spLocks noGrp="1"/>
          </p:cNvSpPr>
          <p:nvPr>
            <p:ph type="ftr" sz="quarter" idx="3"/>
          </p:nvPr>
        </p:nvSpPr>
        <p:spPr/>
        <p:txBody>
          <a:bodyPr/>
          <a:lstStyle/>
          <a:p>
            <a:r>
              <a:rPr lang="en-US" dirty="0"/>
              <a:t>© 2021 QsrSoft, LLC. All rights reserved</a:t>
            </a:r>
          </a:p>
        </p:txBody>
      </p:sp>
    </p:spTree>
    <p:extLst>
      <p:ext uri="{BB962C8B-B14F-4D97-AF65-F5344CB8AC3E}">
        <p14:creationId xmlns:p14="http://schemas.microsoft.com/office/powerpoint/2010/main" val="1198218820"/>
      </p:ext>
    </p:extLst>
  </p:cSld>
  <p:clrMapOvr>
    <a:masterClrMapping/>
  </p:clrMapOvr>
  <p:transition>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0113D6-C3F3-FD4F-92C1-A3CA193DED12}"/>
              </a:ext>
            </a:extLst>
          </p:cNvPr>
          <p:cNvSpPr>
            <a:spLocks noGrp="1"/>
          </p:cNvSpPr>
          <p:nvPr>
            <p:ph type="title"/>
          </p:nvPr>
        </p:nvSpPr>
        <p:spPr/>
        <p:txBody>
          <a:bodyPr>
            <a:normAutofit/>
          </a:bodyPr>
          <a:lstStyle/>
          <a:p>
            <a:r>
              <a:rPr lang="en-US" dirty="0"/>
              <a:t>How do I remove items from my lists?</a:t>
            </a:r>
            <a:endParaRPr lang="en-US" sz="2000" dirty="0"/>
          </a:p>
        </p:txBody>
      </p:sp>
      <p:sp>
        <p:nvSpPr>
          <p:cNvPr id="6" name="Content Placeholder 5">
            <a:extLst>
              <a:ext uri="{FF2B5EF4-FFF2-40B4-BE49-F238E27FC236}">
                <a16:creationId xmlns:a16="http://schemas.microsoft.com/office/drawing/2014/main" id="{8F6ACEAC-C220-4845-BDF5-2735E80D87B2}"/>
              </a:ext>
            </a:extLst>
          </p:cNvPr>
          <p:cNvSpPr>
            <a:spLocks noGrp="1"/>
          </p:cNvSpPr>
          <p:nvPr>
            <p:ph type="body" idx="1"/>
          </p:nvPr>
        </p:nvSpPr>
        <p:spPr>
          <a:xfrm>
            <a:off x="3602400" y="267083"/>
            <a:ext cx="4842600" cy="1076484"/>
          </a:xfrm>
        </p:spPr>
        <p:txBody>
          <a:bodyPr/>
          <a:lstStyle/>
          <a:p>
            <a:r>
              <a:rPr lang="en-US" dirty="0"/>
              <a:t>Use “Physical Inventory – WRIN Management” to Deactivate</a:t>
            </a:r>
          </a:p>
          <a:p>
            <a:endParaRPr lang="en-US" dirty="0"/>
          </a:p>
        </p:txBody>
      </p:sp>
      <p:sp>
        <p:nvSpPr>
          <p:cNvPr id="10" name="Slide Number Placeholder 9">
            <a:extLst>
              <a:ext uri="{FF2B5EF4-FFF2-40B4-BE49-F238E27FC236}">
                <a16:creationId xmlns:a16="http://schemas.microsoft.com/office/drawing/2014/main" id="{3BE99321-BA8B-2241-A6EF-39E7533A1A05}"/>
              </a:ext>
            </a:extLst>
          </p:cNvPr>
          <p:cNvSpPr>
            <a:spLocks noGrp="1"/>
          </p:cNvSpPr>
          <p:nvPr>
            <p:ph type="sldNum" idx="12"/>
          </p:nvPr>
        </p:nvSpPr>
        <p:spPr/>
        <p:txBody>
          <a:bodyPr/>
          <a:lstStyle/>
          <a:p>
            <a:fld id="{4A0466AE-4FF3-8448-BD64-456E023669F6}" type="slidenum">
              <a:rPr lang="en-US" smtClean="0"/>
              <a:t>39</a:t>
            </a:fld>
            <a:endParaRPr lang="en-US" dirty="0"/>
          </a:p>
        </p:txBody>
      </p:sp>
      <p:sp>
        <p:nvSpPr>
          <p:cNvPr id="2" name="Footer Placeholder 1">
            <a:extLst>
              <a:ext uri="{FF2B5EF4-FFF2-40B4-BE49-F238E27FC236}">
                <a16:creationId xmlns:a16="http://schemas.microsoft.com/office/drawing/2014/main" id="{117B6AC8-F994-49FD-A1BF-EDA8568B9CF0}"/>
              </a:ext>
            </a:extLst>
          </p:cNvPr>
          <p:cNvSpPr>
            <a:spLocks noGrp="1"/>
          </p:cNvSpPr>
          <p:nvPr>
            <p:ph type="ftr" sz="quarter" idx="3"/>
          </p:nvPr>
        </p:nvSpPr>
        <p:spPr/>
        <p:txBody>
          <a:bodyPr/>
          <a:lstStyle/>
          <a:p>
            <a:r>
              <a:rPr lang="en-US" dirty="0"/>
              <a:t>© 2021 QsrSoft, LLC. All rights reserved</a:t>
            </a:r>
          </a:p>
        </p:txBody>
      </p:sp>
      <p:pic>
        <p:nvPicPr>
          <p:cNvPr id="4" name="Picture 3">
            <a:extLst>
              <a:ext uri="{FF2B5EF4-FFF2-40B4-BE49-F238E27FC236}">
                <a16:creationId xmlns:a16="http://schemas.microsoft.com/office/drawing/2014/main" id="{46FC80AE-FA17-3E50-B068-71EA8105E3CA}"/>
              </a:ext>
            </a:extLst>
          </p:cNvPr>
          <p:cNvPicPr>
            <a:picLocks noChangeAspect="1"/>
          </p:cNvPicPr>
          <p:nvPr/>
        </p:nvPicPr>
        <p:blipFill>
          <a:blip r:embed="rId3"/>
          <a:stretch>
            <a:fillRect/>
          </a:stretch>
        </p:blipFill>
        <p:spPr>
          <a:xfrm>
            <a:off x="3086100" y="1475326"/>
            <a:ext cx="5891842" cy="2324608"/>
          </a:xfrm>
          <a:prstGeom prst="rect">
            <a:avLst/>
          </a:prstGeom>
        </p:spPr>
      </p:pic>
    </p:spTree>
    <p:extLst>
      <p:ext uri="{BB962C8B-B14F-4D97-AF65-F5344CB8AC3E}">
        <p14:creationId xmlns:p14="http://schemas.microsoft.com/office/powerpoint/2010/main" val="787942238"/>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46E180"/>
            </a:gs>
            <a:gs pos="100000">
              <a:srgbClr val="B8DF32"/>
            </a:gs>
          </a:gsLst>
          <a:lin ang="5400012" scaled="0"/>
        </a:gradFill>
        <a:effectLst/>
      </p:bgPr>
    </p:bg>
    <p:spTree>
      <p:nvGrpSpPr>
        <p:cNvPr id="1" name="Shape 75"/>
        <p:cNvGrpSpPr/>
        <p:nvPr/>
      </p:nvGrpSpPr>
      <p:grpSpPr>
        <a:xfrm>
          <a:off x="0" y="0"/>
          <a:ext cx="0" cy="0"/>
          <a:chOff x="0" y="0"/>
          <a:chExt cx="0" cy="0"/>
        </a:xfrm>
      </p:grpSpPr>
      <p:sp>
        <p:nvSpPr>
          <p:cNvPr id="76" name="Google Shape;76;p15"/>
          <p:cNvSpPr txBox="1">
            <a:spLocks noGrp="1"/>
          </p:cNvSpPr>
          <p:nvPr>
            <p:ph type="ctrTitle" idx="4294967295"/>
          </p:nvPr>
        </p:nvSpPr>
        <p:spPr>
          <a:xfrm>
            <a:off x="723300" y="1335175"/>
            <a:ext cx="7697400" cy="115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3600" dirty="0"/>
              <a:t>Pop Quiz!</a:t>
            </a:r>
            <a:endParaRPr sz="3600" dirty="0"/>
          </a:p>
        </p:txBody>
      </p:sp>
      <p:sp>
        <p:nvSpPr>
          <p:cNvPr id="77" name="Google Shape;77;p15"/>
          <p:cNvSpPr txBox="1">
            <a:spLocks noGrp="1"/>
          </p:cNvSpPr>
          <p:nvPr>
            <p:ph type="subTitle" idx="4294967295"/>
          </p:nvPr>
        </p:nvSpPr>
        <p:spPr>
          <a:xfrm>
            <a:off x="723300" y="2258324"/>
            <a:ext cx="7697400" cy="13059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endParaRPr lang="en-US" sz="2400" b="1" dirty="0">
              <a:solidFill>
                <a:srgbClr val="FFFFFF"/>
              </a:solidFill>
            </a:endParaRPr>
          </a:p>
          <a:p>
            <a:pPr marL="0" lvl="0" indent="0" algn="ctr" rtl="0">
              <a:spcBef>
                <a:spcPts val="0"/>
              </a:spcBef>
              <a:spcAft>
                <a:spcPts val="0"/>
              </a:spcAft>
              <a:buNone/>
            </a:pPr>
            <a:r>
              <a:rPr lang="en-US" sz="2400" b="1" dirty="0">
                <a:solidFill>
                  <a:srgbClr val="FFFFFF"/>
                </a:solidFill>
              </a:rPr>
              <a:t>”What equals one?”</a:t>
            </a:r>
            <a:endParaRPr sz="2400" b="1" dirty="0">
              <a:solidFill>
                <a:srgbClr val="FFFFFF"/>
              </a:solidFill>
            </a:endParaRPr>
          </a:p>
        </p:txBody>
      </p:sp>
      <p:pic>
        <p:nvPicPr>
          <p:cNvPr id="78" name="Google Shape;78;p15" descr="photo-1434030216411-0b793f4b4173.jpg"/>
          <p:cNvPicPr preferRelativeResize="0"/>
          <p:nvPr/>
        </p:nvPicPr>
        <p:blipFill>
          <a:blip r:embed="rId3">
            <a:alphaModFix/>
          </a:blip>
          <a:stretch>
            <a:fillRect/>
          </a:stretch>
        </p:blipFill>
        <p:spPr>
          <a:xfrm>
            <a:off x="4015200" y="228600"/>
            <a:ext cx="1113600" cy="1113600"/>
          </a:xfrm>
          <a:prstGeom prst="ellipse">
            <a:avLst/>
          </a:prstGeom>
          <a:noFill/>
          <a:ln w="114300" cap="flat" cmpd="sng">
            <a:solidFill>
              <a:srgbClr val="FFFFFF"/>
            </a:solidFill>
            <a:prstDash val="solid"/>
            <a:round/>
            <a:headEnd type="none" w="sm" len="sm"/>
            <a:tailEnd type="none" w="sm" len="sm"/>
          </a:ln>
          <a:effectLst>
            <a:outerShdw blurRad="42863" dist="38100" dir="5400000" algn="bl" rotWithShape="0">
              <a:srgbClr val="000000">
                <a:alpha val="20000"/>
              </a:srgbClr>
            </a:outerShdw>
          </a:effectLst>
        </p:spPr>
      </p:pic>
      <p:sp>
        <p:nvSpPr>
          <p:cNvPr id="79" name="Google Shape;79;p1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a:t>
            </a:fld>
            <a:endParaRPr dirty="0"/>
          </a:p>
        </p:txBody>
      </p:sp>
      <p:sp>
        <p:nvSpPr>
          <p:cNvPr id="2" name="Footer Placeholder 1">
            <a:extLst>
              <a:ext uri="{FF2B5EF4-FFF2-40B4-BE49-F238E27FC236}">
                <a16:creationId xmlns:a16="http://schemas.microsoft.com/office/drawing/2014/main" id="{F52B9ED8-3FD1-9342-BF20-8F8CCEB6BDF3}"/>
              </a:ext>
            </a:extLst>
          </p:cNvPr>
          <p:cNvSpPr>
            <a:spLocks noGrp="1"/>
          </p:cNvSpPr>
          <p:nvPr>
            <p:ph type="ftr" sz="quarter" idx="3"/>
          </p:nvPr>
        </p:nvSpPr>
        <p:spPr/>
        <p:txBody>
          <a:bodyPr/>
          <a:lstStyle/>
          <a:p>
            <a:r>
              <a:rPr lang="en-US" dirty="0"/>
              <a:t>© 2021 QsrSoft, LLC. All rights reserved</a:t>
            </a:r>
          </a:p>
        </p:txBody>
      </p:sp>
    </p:spTree>
  </p:cSld>
  <p:clrMapOvr>
    <a:masterClrMapping/>
  </p:clrMapOvr>
  <p:transition>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8116F1-3B1A-4C82-925B-2745EBEBF132}"/>
              </a:ext>
            </a:extLst>
          </p:cNvPr>
          <p:cNvSpPr>
            <a:spLocks noGrp="1"/>
          </p:cNvSpPr>
          <p:nvPr>
            <p:ph type="title"/>
          </p:nvPr>
        </p:nvSpPr>
        <p:spPr/>
        <p:txBody>
          <a:bodyPr/>
          <a:lstStyle/>
          <a:p>
            <a:r>
              <a:rPr lang="en-US" dirty="0"/>
              <a:t>Inventory Analysis Report</a:t>
            </a:r>
          </a:p>
        </p:txBody>
      </p:sp>
      <p:sp>
        <p:nvSpPr>
          <p:cNvPr id="5" name="Text Placeholder 4">
            <a:extLst>
              <a:ext uri="{FF2B5EF4-FFF2-40B4-BE49-F238E27FC236}">
                <a16:creationId xmlns:a16="http://schemas.microsoft.com/office/drawing/2014/main" id="{727A01B3-F9EA-4C83-9F9D-37956C36B777}"/>
              </a:ext>
            </a:extLst>
          </p:cNvPr>
          <p:cNvSpPr>
            <a:spLocks noGrp="1"/>
          </p:cNvSpPr>
          <p:nvPr>
            <p:ph type="body" idx="1"/>
          </p:nvPr>
        </p:nvSpPr>
        <p:spPr/>
        <p:txBody>
          <a:bodyPr/>
          <a:lstStyle/>
          <a:p>
            <a:endParaRPr lang="en-US"/>
          </a:p>
        </p:txBody>
      </p:sp>
      <p:sp>
        <p:nvSpPr>
          <p:cNvPr id="2" name="Slide Number Placeholder 1">
            <a:extLst>
              <a:ext uri="{FF2B5EF4-FFF2-40B4-BE49-F238E27FC236}">
                <a16:creationId xmlns:a16="http://schemas.microsoft.com/office/drawing/2014/main" id="{EA45331F-72E1-40CE-BDBA-55EF507FD4B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40</a:t>
            </a:fld>
            <a:endParaRPr lang="en" dirty="0"/>
          </a:p>
        </p:txBody>
      </p:sp>
      <p:sp>
        <p:nvSpPr>
          <p:cNvPr id="3" name="Footer Placeholder 2">
            <a:extLst>
              <a:ext uri="{FF2B5EF4-FFF2-40B4-BE49-F238E27FC236}">
                <a16:creationId xmlns:a16="http://schemas.microsoft.com/office/drawing/2014/main" id="{003BBD99-D499-4DE1-B911-A232E95E1FB4}"/>
              </a:ext>
            </a:extLst>
          </p:cNvPr>
          <p:cNvSpPr>
            <a:spLocks noGrp="1"/>
          </p:cNvSpPr>
          <p:nvPr>
            <p:ph type="ftr" sz="quarter" idx="3"/>
          </p:nvPr>
        </p:nvSpPr>
        <p:spPr/>
        <p:txBody>
          <a:bodyPr/>
          <a:lstStyle/>
          <a:p>
            <a:r>
              <a:rPr lang="en-US" dirty="0"/>
              <a:t>© 2021 QsrSoft, LLC. All rights reserved</a:t>
            </a:r>
          </a:p>
        </p:txBody>
      </p:sp>
      <p:pic>
        <p:nvPicPr>
          <p:cNvPr id="10" name="Picture 9">
            <a:extLst>
              <a:ext uri="{FF2B5EF4-FFF2-40B4-BE49-F238E27FC236}">
                <a16:creationId xmlns:a16="http://schemas.microsoft.com/office/drawing/2014/main" id="{7B8DBFF2-0856-4814-B7D9-A3C34FE85B65}"/>
              </a:ext>
            </a:extLst>
          </p:cNvPr>
          <p:cNvPicPr>
            <a:picLocks noChangeAspect="1"/>
          </p:cNvPicPr>
          <p:nvPr/>
        </p:nvPicPr>
        <p:blipFill>
          <a:blip r:embed="rId3"/>
          <a:stretch>
            <a:fillRect/>
          </a:stretch>
        </p:blipFill>
        <p:spPr>
          <a:xfrm>
            <a:off x="2467154" y="629491"/>
            <a:ext cx="6362625" cy="3884518"/>
          </a:xfrm>
          <a:prstGeom prst="rect">
            <a:avLst/>
          </a:prstGeom>
        </p:spPr>
      </p:pic>
      <p:pic>
        <p:nvPicPr>
          <p:cNvPr id="13" name="Picture 12">
            <a:extLst>
              <a:ext uri="{FF2B5EF4-FFF2-40B4-BE49-F238E27FC236}">
                <a16:creationId xmlns:a16="http://schemas.microsoft.com/office/drawing/2014/main" id="{44B219D1-6843-EC22-B000-10BC69651F19}"/>
              </a:ext>
            </a:extLst>
          </p:cNvPr>
          <p:cNvPicPr>
            <a:picLocks noChangeAspect="1"/>
          </p:cNvPicPr>
          <p:nvPr/>
        </p:nvPicPr>
        <p:blipFill>
          <a:blip r:embed="rId4"/>
          <a:stretch>
            <a:fillRect/>
          </a:stretch>
        </p:blipFill>
        <p:spPr>
          <a:xfrm>
            <a:off x="4837338" y="124675"/>
            <a:ext cx="4106174" cy="1837092"/>
          </a:xfrm>
          <a:prstGeom prst="rect">
            <a:avLst/>
          </a:prstGeom>
        </p:spPr>
      </p:pic>
      <p:sp>
        <p:nvSpPr>
          <p:cNvPr id="8" name="Rectangle 7">
            <a:extLst>
              <a:ext uri="{FF2B5EF4-FFF2-40B4-BE49-F238E27FC236}">
                <a16:creationId xmlns:a16="http://schemas.microsoft.com/office/drawing/2014/main" id="{144F06CA-D76D-4B86-8DD2-172D37E5F2C9}"/>
              </a:ext>
            </a:extLst>
          </p:cNvPr>
          <p:cNvSpPr/>
          <p:nvPr/>
        </p:nvSpPr>
        <p:spPr>
          <a:xfrm>
            <a:off x="6167335" y="1650826"/>
            <a:ext cx="810639" cy="1167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473175"/>
      </p:ext>
    </p:extLst>
  </p:cSld>
  <p:clrMapOvr>
    <a:masterClrMapping/>
  </p:clrMapOvr>
  <p:transition>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53115-099F-EF4D-915D-FBE5CA256DCE}"/>
              </a:ext>
            </a:extLst>
          </p:cNvPr>
          <p:cNvSpPr>
            <a:spLocks noGrp="1"/>
          </p:cNvSpPr>
          <p:nvPr>
            <p:ph type="ctrTitle"/>
          </p:nvPr>
        </p:nvSpPr>
        <p:spPr/>
        <p:txBody>
          <a:bodyPr/>
          <a:lstStyle/>
          <a:p>
            <a:r>
              <a:rPr lang="en-US" dirty="0"/>
              <a:t>Questions?</a:t>
            </a:r>
          </a:p>
        </p:txBody>
      </p:sp>
      <p:sp>
        <p:nvSpPr>
          <p:cNvPr id="3" name="Slide Number Placeholder 2">
            <a:extLst>
              <a:ext uri="{FF2B5EF4-FFF2-40B4-BE49-F238E27FC236}">
                <a16:creationId xmlns:a16="http://schemas.microsoft.com/office/drawing/2014/main" id="{F33C6289-8189-AC43-A0B7-A0BF2840FBE9}"/>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41</a:t>
            </a:fld>
            <a:endParaRPr lang="en" dirty="0"/>
          </a:p>
        </p:txBody>
      </p:sp>
      <p:sp>
        <p:nvSpPr>
          <p:cNvPr id="4" name="Footer Placeholder 3">
            <a:extLst>
              <a:ext uri="{FF2B5EF4-FFF2-40B4-BE49-F238E27FC236}">
                <a16:creationId xmlns:a16="http://schemas.microsoft.com/office/drawing/2014/main" id="{A53C9F3A-7A56-1043-957F-46F634F90754}"/>
              </a:ext>
            </a:extLst>
          </p:cNvPr>
          <p:cNvSpPr>
            <a:spLocks noGrp="1"/>
          </p:cNvSpPr>
          <p:nvPr>
            <p:ph type="ftr" sz="quarter" idx="3"/>
          </p:nvPr>
        </p:nvSpPr>
        <p:spPr/>
        <p:txBody>
          <a:bodyPr/>
          <a:lstStyle/>
          <a:p>
            <a:r>
              <a:rPr lang="en-US" dirty="0"/>
              <a:t>© 2021 QsrSoft, LLC. All rights reserved</a:t>
            </a:r>
          </a:p>
        </p:txBody>
      </p:sp>
    </p:spTree>
    <p:extLst>
      <p:ext uri="{BB962C8B-B14F-4D97-AF65-F5344CB8AC3E}">
        <p14:creationId xmlns:p14="http://schemas.microsoft.com/office/powerpoint/2010/main" val="168759567"/>
      </p:ext>
    </p:extLst>
  </p:cSld>
  <p:clrMapOvr>
    <a:masterClrMapping/>
  </p:clrMapOvr>
  <p:transition>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37D802"/>
            </a:gs>
            <a:gs pos="100000">
              <a:srgbClr val="DDFFCF"/>
            </a:gs>
          </a:gsLst>
          <a:lin ang="5400012"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7A453-6C0D-2F4E-A3BD-4C0645AC0337}"/>
              </a:ext>
            </a:extLst>
          </p:cNvPr>
          <p:cNvSpPr>
            <a:spLocks noGrp="1"/>
          </p:cNvSpPr>
          <p:nvPr>
            <p:ph type="title"/>
          </p:nvPr>
        </p:nvSpPr>
        <p:spPr/>
        <p:txBody>
          <a:bodyPr/>
          <a:lstStyle/>
          <a:p>
            <a:r>
              <a:rPr lang="en-US" dirty="0"/>
              <a:t>Physical Inventory</a:t>
            </a:r>
          </a:p>
        </p:txBody>
      </p:sp>
      <p:sp>
        <p:nvSpPr>
          <p:cNvPr id="3" name="Text Placeholder 2">
            <a:extLst>
              <a:ext uri="{FF2B5EF4-FFF2-40B4-BE49-F238E27FC236}">
                <a16:creationId xmlns:a16="http://schemas.microsoft.com/office/drawing/2014/main" id="{C7C4038B-AED1-454F-B655-B06D44582134}"/>
              </a:ext>
            </a:extLst>
          </p:cNvPr>
          <p:cNvSpPr>
            <a:spLocks noGrp="1"/>
          </p:cNvSpPr>
          <p:nvPr>
            <p:ph type="body" idx="1"/>
          </p:nvPr>
        </p:nvSpPr>
        <p:spPr/>
        <p:txBody>
          <a:bodyPr/>
          <a:lstStyle/>
          <a:p>
            <a:r>
              <a:rPr lang="en-US" dirty="0"/>
              <a:t>After close, all 500+ WRINs all at the same time, all submitted together</a:t>
            </a:r>
          </a:p>
          <a:p>
            <a:endParaRPr lang="en-US" dirty="0"/>
          </a:p>
          <a:p>
            <a:r>
              <a:rPr lang="en-US" dirty="0"/>
              <a:t>Now, small batches, submitted right away, repeat</a:t>
            </a:r>
          </a:p>
          <a:p>
            <a:endParaRPr lang="en-US" dirty="0"/>
          </a:p>
          <a:p>
            <a:r>
              <a:rPr lang="en-US" dirty="0"/>
              <a:t>Complete after:</a:t>
            </a:r>
          </a:p>
          <a:p>
            <a:pPr lvl="1"/>
            <a:r>
              <a:rPr lang="en-US" dirty="0"/>
              <a:t>Waste / Transfer / Purchase / Maintenance </a:t>
            </a:r>
          </a:p>
          <a:p>
            <a:endParaRPr lang="en-US" dirty="0"/>
          </a:p>
        </p:txBody>
      </p:sp>
      <p:sp>
        <p:nvSpPr>
          <p:cNvPr id="4" name="Slide Number Placeholder 3">
            <a:extLst>
              <a:ext uri="{FF2B5EF4-FFF2-40B4-BE49-F238E27FC236}">
                <a16:creationId xmlns:a16="http://schemas.microsoft.com/office/drawing/2014/main" id="{072E2315-61F7-0C49-9998-9D1109EA020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42</a:t>
            </a:fld>
            <a:endParaRPr lang="en" dirty="0"/>
          </a:p>
        </p:txBody>
      </p:sp>
      <p:sp>
        <p:nvSpPr>
          <p:cNvPr id="5" name="Footer Placeholder 4">
            <a:extLst>
              <a:ext uri="{FF2B5EF4-FFF2-40B4-BE49-F238E27FC236}">
                <a16:creationId xmlns:a16="http://schemas.microsoft.com/office/drawing/2014/main" id="{359CEFC6-1936-5B47-AE49-A7C75AAEA651}"/>
              </a:ext>
            </a:extLst>
          </p:cNvPr>
          <p:cNvSpPr>
            <a:spLocks noGrp="1"/>
          </p:cNvSpPr>
          <p:nvPr>
            <p:ph type="ftr" sz="quarter" idx="3"/>
          </p:nvPr>
        </p:nvSpPr>
        <p:spPr/>
        <p:txBody>
          <a:bodyPr/>
          <a:lstStyle/>
          <a:p>
            <a:r>
              <a:rPr lang="en-US" dirty="0"/>
              <a:t>© 2021 QsrSoft, LLC. All rights reserved</a:t>
            </a:r>
          </a:p>
        </p:txBody>
      </p:sp>
    </p:spTree>
    <p:extLst>
      <p:ext uri="{BB962C8B-B14F-4D97-AF65-F5344CB8AC3E}">
        <p14:creationId xmlns:p14="http://schemas.microsoft.com/office/powerpoint/2010/main" val="3356559635"/>
      </p:ext>
    </p:extLst>
  </p:cSld>
  <p:clrMapOvr>
    <a:masterClrMapping/>
  </p:clrMapOvr>
  <p:transition>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37D802"/>
            </a:gs>
            <a:gs pos="100000">
              <a:srgbClr val="DDFFCF"/>
            </a:gs>
          </a:gsLst>
          <a:lin ang="5400012"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7A453-6C0D-2F4E-A3BD-4C0645AC0337}"/>
              </a:ext>
            </a:extLst>
          </p:cNvPr>
          <p:cNvSpPr>
            <a:spLocks noGrp="1"/>
          </p:cNvSpPr>
          <p:nvPr>
            <p:ph type="title"/>
          </p:nvPr>
        </p:nvSpPr>
        <p:spPr/>
        <p:txBody>
          <a:bodyPr/>
          <a:lstStyle/>
          <a:p>
            <a:r>
              <a:rPr lang="en-US" dirty="0"/>
              <a:t>How do I count in “small batches”?</a:t>
            </a:r>
          </a:p>
        </p:txBody>
      </p:sp>
      <p:sp>
        <p:nvSpPr>
          <p:cNvPr id="4" name="Slide Number Placeholder 3">
            <a:extLst>
              <a:ext uri="{FF2B5EF4-FFF2-40B4-BE49-F238E27FC236}">
                <a16:creationId xmlns:a16="http://schemas.microsoft.com/office/drawing/2014/main" id="{072E2315-61F7-0C49-9998-9D1109EA020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43</a:t>
            </a:fld>
            <a:endParaRPr lang="en" dirty="0"/>
          </a:p>
        </p:txBody>
      </p:sp>
      <p:sp>
        <p:nvSpPr>
          <p:cNvPr id="5" name="Footer Placeholder 4">
            <a:extLst>
              <a:ext uri="{FF2B5EF4-FFF2-40B4-BE49-F238E27FC236}">
                <a16:creationId xmlns:a16="http://schemas.microsoft.com/office/drawing/2014/main" id="{359CEFC6-1936-5B47-AE49-A7C75AAEA651}"/>
              </a:ext>
            </a:extLst>
          </p:cNvPr>
          <p:cNvSpPr>
            <a:spLocks noGrp="1"/>
          </p:cNvSpPr>
          <p:nvPr>
            <p:ph type="ftr" sz="quarter" idx="3"/>
          </p:nvPr>
        </p:nvSpPr>
        <p:spPr/>
        <p:txBody>
          <a:bodyPr/>
          <a:lstStyle/>
          <a:p>
            <a:r>
              <a:rPr lang="en-US" dirty="0"/>
              <a:t>© 2021 QsrSoft, LLC. All rights reserved</a:t>
            </a:r>
          </a:p>
        </p:txBody>
      </p:sp>
      <p:pic>
        <p:nvPicPr>
          <p:cNvPr id="6" name="Picture 5" descr="A screenshot of a cell phone&#10;&#10;Description automatically generated">
            <a:extLst>
              <a:ext uri="{FF2B5EF4-FFF2-40B4-BE49-F238E27FC236}">
                <a16:creationId xmlns:a16="http://schemas.microsoft.com/office/drawing/2014/main" id="{F729DA0E-9E2D-864D-B4E7-1210C5D4C622}"/>
              </a:ext>
            </a:extLst>
          </p:cNvPr>
          <p:cNvPicPr>
            <a:picLocks noChangeAspect="1"/>
          </p:cNvPicPr>
          <p:nvPr/>
        </p:nvPicPr>
        <p:blipFill>
          <a:blip r:embed="rId3"/>
          <a:stretch>
            <a:fillRect/>
          </a:stretch>
        </p:blipFill>
        <p:spPr>
          <a:xfrm>
            <a:off x="4269142" y="99873"/>
            <a:ext cx="3845142" cy="4943754"/>
          </a:xfrm>
          <a:prstGeom prst="rect">
            <a:avLst/>
          </a:prstGeom>
        </p:spPr>
      </p:pic>
      <p:sp>
        <p:nvSpPr>
          <p:cNvPr id="3" name="Arrow: Left 2">
            <a:extLst>
              <a:ext uri="{FF2B5EF4-FFF2-40B4-BE49-F238E27FC236}">
                <a16:creationId xmlns:a16="http://schemas.microsoft.com/office/drawing/2014/main" id="{3C8C9394-BE15-4054-A816-AD23260AE98A}"/>
              </a:ext>
            </a:extLst>
          </p:cNvPr>
          <p:cNvSpPr/>
          <p:nvPr/>
        </p:nvSpPr>
        <p:spPr>
          <a:xfrm rot="1556931">
            <a:off x="6959325" y="2036419"/>
            <a:ext cx="1961044" cy="1907589"/>
          </a:xfrm>
          <a:prstGeom prst="lef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Inventory</a:t>
            </a:r>
            <a:br>
              <a:rPr lang="en-US" dirty="0"/>
            </a:br>
            <a:r>
              <a:rPr lang="en-US" dirty="0"/>
              <a:t>Locations</a:t>
            </a:r>
          </a:p>
        </p:txBody>
      </p:sp>
    </p:spTree>
    <p:extLst>
      <p:ext uri="{BB962C8B-B14F-4D97-AF65-F5344CB8AC3E}">
        <p14:creationId xmlns:p14="http://schemas.microsoft.com/office/powerpoint/2010/main" val="2564562785"/>
      </p:ext>
    </p:extLst>
  </p:cSld>
  <p:clrMapOvr>
    <a:masterClrMapping/>
  </p:clrMapOvr>
  <p:transition>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EDBA06BE-8ADB-1A4F-ACC7-185D8EE6F4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6111" y="819216"/>
            <a:ext cx="1793000" cy="38805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7DC4862-6C7B-418F-8E30-7366CD4C6E8E}"/>
              </a:ext>
            </a:extLst>
          </p:cNvPr>
          <p:cNvSpPr>
            <a:spLocks noGrp="1"/>
          </p:cNvSpPr>
          <p:nvPr>
            <p:ph type="title"/>
          </p:nvPr>
        </p:nvSpPr>
        <p:spPr/>
        <p:txBody>
          <a:bodyPr/>
          <a:lstStyle/>
          <a:p>
            <a:r>
              <a:rPr lang="en-US" dirty="0"/>
              <a:t>QsrSoft Mobile Inventory App</a:t>
            </a:r>
          </a:p>
        </p:txBody>
      </p:sp>
      <p:sp>
        <p:nvSpPr>
          <p:cNvPr id="3" name="Text Placeholder 2">
            <a:extLst>
              <a:ext uri="{FF2B5EF4-FFF2-40B4-BE49-F238E27FC236}">
                <a16:creationId xmlns:a16="http://schemas.microsoft.com/office/drawing/2014/main" id="{D5E75FFC-6D76-4356-8A95-DFD4AE39F02C}"/>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6419CB26-97C0-4DB3-97D2-F619F309CAA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44</a:t>
            </a:fld>
            <a:endParaRPr lang="en" dirty="0"/>
          </a:p>
        </p:txBody>
      </p:sp>
      <p:sp>
        <p:nvSpPr>
          <p:cNvPr id="6" name="Footer Placeholder 5">
            <a:extLst>
              <a:ext uri="{FF2B5EF4-FFF2-40B4-BE49-F238E27FC236}">
                <a16:creationId xmlns:a16="http://schemas.microsoft.com/office/drawing/2014/main" id="{F609E812-459E-4F8A-B774-2E0BE5D3754D}"/>
              </a:ext>
            </a:extLst>
          </p:cNvPr>
          <p:cNvSpPr>
            <a:spLocks noGrp="1"/>
          </p:cNvSpPr>
          <p:nvPr>
            <p:ph type="ftr" sz="quarter" idx="3"/>
          </p:nvPr>
        </p:nvSpPr>
        <p:spPr/>
        <p:txBody>
          <a:bodyPr/>
          <a:lstStyle/>
          <a:p>
            <a:r>
              <a:rPr lang="en-US" dirty="0"/>
              <a:t>© 2021 QsrSoft, LLC. All rights reserved</a:t>
            </a:r>
          </a:p>
        </p:txBody>
      </p:sp>
      <p:pic>
        <p:nvPicPr>
          <p:cNvPr id="8" name="Picture 7">
            <a:extLst>
              <a:ext uri="{FF2B5EF4-FFF2-40B4-BE49-F238E27FC236}">
                <a16:creationId xmlns:a16="http://schemas.microsoft.com/office/drawing/2014/main" id="{483ED93E-21B1-469B-93F4-8CDDA9D44957}"/>
              </a:ext>
            </a:extLst>
          </p:cNvPr>
          <p:cNvPicPr>
            <a:picLocks noChangeAspect="1"/>
          </p:cNvPicPr>
          <p:nvPr/>
        </p:nvPicPr>
        <p:blipFill>
          <a:blip r:embed="rId4"/>
          <a:stretch>
            <a:fillRect/>
          </a:stretch>
        </p:blipFill>
        <p:spPr>
          <a:xfrm>
            <a:off x="1337243" y="4349075"/>
            <a:ext cx="1468692" cy="514289"/>
          </a:xfrm>
          <a:prstGeom prst="rect">
            <a:avLst/>
          </a:prstGeom>
        </p:spPr>
      </p:pic>
      <p:pic>
        <p:nvPicPr>
          <p:cNvPr id="10" name="Picture 9">
            <a:extLst>
              <a:ext uri="{FF2B5EF4-FFF2-40B4-BE49-F238E27FC236}">
                <a16:creationId xmlns:a16="http://schemas.microsoft.com/office/drawing/2014/main" id="{694DFF75-0200-4298-A892-A57595D03DB8}"/>
              </a:ext>
            </a:extLst>
          </p:cNvPr>
          <p:cNvPicPr>
            <a:picLocks noChangeAspect="1"/>
          </p:cNvPicPr>
          <p:nvPr/>
        </p:nvPicPr>
        <p:blipFill>
          <a:blip r:embed="rId5"/>
          <a:stretch>
            <a:fillRect/>
          </a:stretch>
        </p:blipFill>
        <p:spPr>
          <a:xfrm>
            <a:off x="1337243" y="3645973"/>
            <a:ext cx="1468692" cy="588620"/>
          </a:xfrm>
          <a:prstGeom prst="rect">
            <a:avLst/>
          </a:prstGeom>
        </p:spPr>
      </p:pic>
      <p:sp>
        <p:nvSpPr>
          <p:cNvPr id="11" name="Arrow: Right 10">
            <a:extLst>
              <a:ext uri="{FF2B5EF4-FFF2-40B4-BE49-F238E27FC236}">
                <a16:creationId xmlns:a16="http://schemas.microsoft.com/office/drawing/2014/main" id="{D94A72DA-D5F8-317B-0FA9-3D03BE61FF45}"/>
              </a:ext>
            </a:extLst>
          </p:cNvPr>
          <p:cNvSpPr/>
          <p:nvPr/>
        </p:nvSpPr>
        <p:spPr>
          <a:xfrm rot="2706835">
            <a:off x="6681551" y="186215"/>
            <a:ext cx="1366485" cy="9684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Enable </a:t>
            </a:r>
            <a:br>
              <a:rPr lang="en-US" dirty="0"/>
            </a:br>
            <a:r>
              <a:rPr lang="en-US" dirty="0"/>
              <a:t>D / W / M</a:t>
            </a:r>
          </a:p>
        </p:txBody>
      </p:sp>
      <p:pic>
        <p:nvPicPr>
          <p:cNvPr id="7" name="Picture 6" descr="A screenshot of a cell phone&#10;&#10;Description automatically generated">
            <a:extLst>
              <a:ext uri="{FF2B5EF4-FFF2-40B4-BE49-F238E27FC236}">
                <a16:creationId xmlns:a16="http://schemas.microsoft.com/office/drawing/2014/main" id="{0426A410-F754-6D38-4421-97AEE77D22CF}"/>
              </a:ext>
            </a:extLst>
          </p:cNvPr>
          <p:cNvPicPr>
            <a:picLocks noChangeAspect="1"/>
          </p:cNvPicPr>
          <p:nvPr/>
        </p:nvPicPr>
        <p:blipFill>
          <a:blip r:embed="rId6"/>
          <a:stretch>
            <a:fillRect/>
          </a:stretch>
        </p:blipFill>
        <p:spPr>
          <a:xfrm>
            <a:off x="2931520" y="338618"/>
            <a:ext cx="3119244" cy="4010457"/>
          </a:xfrm>
          <a:prstGeom prst="rect">
            <a:avLst/>
          </a:prstGeom>
          <a:ln>
            <a:noFill/>
          </a:ln>
          <a:effectLst>
            <a:outerShdw blurRad="190500" algn="tl" rotWithShape="0">
              <a:srgbClr val="000000">
                <a:alpha val="70000"/>
              </a:srgbClr>
            </a:outerShdw>
          </a:effectLst>
        </p:spPr>
      </p:pic>
      <p:sp>
        <p:nvSpPr>
          <p:cNvPr id="13" name="Arrow: Left 12">
            <a:extLst>
              <a:ext uri="{FF2B5EF4-FFF2-40B4-BE49-F238E27FC236}">
                <a16:creationId xmlns:a16="http://schemas.microsoft.com/office/drawing/2014/main" id="{33F019E0-BAE7-6550-A921-610FA05A88A9}"/>
              </a:ext>
            </a:extLst>
          </p:cNvPr>
          <p:cNvSpPr/>
          <p:nvPr/>
        </p:nvSpPr>
        <p:spPr>
          <a:xfrm rot="1385210">
            <a:off x="5136791" y="2094779"/>
            <a:ext cx="1871811" cy="1652596"/>
          </a:xfrm>
          <a:prstGeom prst="leftArrow">
            <a:avLst>
              <a:gd name="adj1" fmla="val 50000"/>
              <a:gd name="adj2" fmla="val 53076"/>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Inventory</a:t>
            </a:r>
            <a:br>
              <a:rPr lang="en-US" sz="1867" kern="0" dirty="0">
                <a:solidFill>
                  <a:srgbClr val="FFFFFF"/>
                </a:solidFill>
                <a:latin typeface="Arial"/>
                <a:sym typeface="Arial"/>
              </a:rPr>
            </a:br>
            <a:r>
              <a:rPr lang="en-US" sz="1867" kern="0" dirty="0">
                <a:solidFill>
                  <a:srgbClr val="FFFFFF"/>
                </a:solidFill>
                <a:latin typeface="Arial"/>
                <a:sym typeface="Arial"/>
              </a:rPr>
              <a:t>Locations</a:t>
            </a:r>
          </a:p>
        </p:txBody>
      </p:sp>
      <p:sp>
        <p:nvSpPr>
          <p:cNvPr id="16" name="Arrow: Right 15">
            <a:extLst>
              <a:ext uri="{FF2B5EF4-FFF2-40B4-BE49-F238E27FC236}">
                <a16:creationId xmlns:a16="http://schemas.microsoft.com/office/drawing/2014/main" id="{C7911B86-8982-76D0-5DBA-E963F730B61D}"/>
              </a:ext>
            </a:extLst>
          </p:cNvPr>
          <p:cNvSpPr/>
          <p:nvPr/>
        </p:nvSpPr>
        <p:spPr>
          <a:xfrm rot="1478657">
            <a:off x="5619069" y="419023"/>
            <a:ext cx="1547387" cy="1139316"/>
          </a:xfrm>
          <a:prstGeom prst="rightArrow">
            <a:avLst>
              <a:gd name="adj1" fmla="val 50000"/>
              <a:gd name="adj2" fmla="val 371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Enable </a:t>
            </a:r>
          </a:p>
          <a:p>
            <a:pPr algn="ctr" defTabSz="1219170">
              <a:buClr>
                <a:srgbClr val="000000"/>
              </a:buClr>
            </a:pPr>
            <a:r>
              <a:rPr lang="en-US" sz="1867" kern="0" dirty="0">
                <a:solidFill>
                  <a:srgbClr val="FFFFFF"/>
                </a:solidFill>
                <a:latin typeface="Arial"/>
                <a:sym typeface="Arial"/>
              </a:rPr>
              <a:t>Locations</a:t>
            </a:r>
          </a:p>
        </p:txBody>
      </p:sp>
      <p:sp>
        <p:nvSpPr>
          <p:cNvPr id="17" name="Text Placeholder 16">
            <a:extLst>
              <a:ext uri="{FF2B5EF4-FFF2-40B4-BE49-F238E27FC236}">
                <a16:creationId xmlns:a16="http://schemas.microsoft.com/office/drawing/2014/main" id="{E0CEA072-7751-D41C-A4A9-7D646C1770C4}"/>
              </a:ext>
            </a:extLst>
          </p:cNvPr>
          <p:cNvSpPr txBox="1">
            <a:spLocks noGrp="1"/>
          </p:cNvSpPr>
          <p:nvPr>
            <p:ph type="body" idx="2"/>
          </p:nvPr>
        </p:nvSpPr>
        <p:spPr>
          <a:xfrm>
            <a:off x="178642" y="236466"/>
            <a:ext cx="2295478" cy="867930"/>
          </a:xfrm>
          <a:prstGeom prst="rect">
            <a:avLst/>
          </a:prstGeom>
          <a:solidFill>
            <a:schemeClr val="bg1">
              <a:lumMod val="85000"/>
            </a:schemeClr>
          </a:solidFill>
          <a:ln>
            <a:solidFill>
              <a:schemeClr val="accent1"/>
            </a:solidFill>
          </a:ln>
        </p:spPr>
        <p:txBody>
          <a:bodyPr wrap="square" rtlCol="0">
            <a:spAutoFit/>
          </a:bodyPr>
          <a:lstStyle/>
          <a:p>
            <a:r>
              <a:rPr lang="en-US" sz="1200" dirty="0"/>
              <a:t>Missing Locations ?</a:t>
            </a:r>
          </a:p>
          <a:p>
            <a:r>
              <a:rPr lang="en-US" sz="1200" dirty="0"/>
              <a:t>Menu &gt; Settings &gt;</a:t>
            </a:r>
          </a:p>
          <a:p>
            <a:r>
              <a:rPr lang="en-US" sz="1200" dirty="0"/>
              <a:t>Use Default Locations</a:t>
            </a:r>
          </a:p>
        </p:txBody>
      </p:sp>
    </p:spTree>
    <p:extLst>
      <p:ext uri="{BB962C8B-B14F-4D97-AF65-F5344CB8AC3E}">
        <p14:creationId xmlns:p14="http://schemas.microsoft.com/office/powerpoint/2010/main" val="227122432"/>
      </p:ext>
    </p:extLst>
  </p:cSld>
  <p:clrMapOvr>
    <a:masterClrMapping/>
  </p:clrMapOvr>
  <p:transition>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41716-9D31-DF4F-A46C-073D6EF57A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AA4B59-CC64-363E-C668-72C72745B4A9}"/>
              </a:ext>
            </a:extLst>
          </p:cNvPr>
          <p:cNvSpPr>
            <a:spLocks noGrp="1"/>
          </p:cNvSpPr>
          <p:nvPr>
            <p:ph type="title"/>
          </p:nvPr>
        </p:nvSpPr>
        <p:spPr/>
        <p:txBody>
          <a:bodyPr anchor="ctr">
            <a:normAutofit/>
          </a:bodyPr>
          <a:lstStyle/>
          <a:p>
            <a:pPr algn="ctr"/>
            <a:r>
              <a:rPr lang="en-US" dirty="0"/>
              <a:t>Small batch inventory</a:t>
            </a:r>
          </a:p>
        </p:txBody>
      </p:sp>
      <p:sp>
        <p:nvSpPr>
          <p:cNvPr id="4" name="Rectangle 3">
            <a:extLst>
              <a:ext uri="{FF2B5EF4-FFF2-40B4-BE49-F238E27FC236}">
                <a16:creationId xmlns:a16="http://schemas.microsoft.com/office/drawing/2014/main" id="{3FCD215B-B83E-6AAB-A944-B819A8134FD7}"/>
              </a:ext>
            </a:extLst>
          </p:cNvPr>
          <p:cNvSpPr/>
          <p:nvPr/>
        </p:nvSpPr>
        <p:spPr>
          <a:xfrm>
            <a:off x="2645228" y="271306"/>
            <a:ext cx="3549581" cy="44991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Walk-in</a:t>
            </a:r>
            <a:br>
              <a:rPr lang="en-US" sz="2400" dirty="0"/>
            </a:br>
            <a:r>
              <a:rPr lang="en-US" sz="2400" dirty="0"/>
              <a:t> Freezer</a:t>
            </a:r>
          </a:p>
          <a:p>
            <a:pPr algn="ctr"/>
            <a:r>
              <a:rPr lang="en-US" sz="2400" dirty="0"/>
              <a:t>Left</a:t>
            </a:r>
          </a:p>
          <a:p>
            <a:pPr algn="ctr"/>
            <a:r>
              <a:rPr lang="en-US" sz="2400" dirty="0"/>
              <a:t>Side</a:t>
            </a:r>
          </a:p>
        </p:txBody>
      </p:sp>
      <p:sp>
        <p:nvSpPr>
          <p:cNvPr id="5" name="Rectangle 4">
            <a:extLst>
              <a:ext uri="{FF2B5EF4-FFF2-40B4-BE49-F238E27FC236}">
                <a16:creationId xmlns:a16="http://schemas.microsoft.com/office/drawing/2014/main" id="{36001849-821C-7566-6621-6054B3DF1888}"/>
              </a:ext>
            </a:extLst>
          </p:cNvPr>
          <p:cNvSpPr/>
          <p:nvPr/>
        </p:nvSpPr>
        <p:spPr>
          <a:xfrm>
            <a:off x="2773345" y="4235380"/>
            <a:ext cx="1070150" cy="452176"/>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Reg Buns</a:t>
            </a:r>
          </a:p>
        </p:txBody>
      </p:sp>
      <p:sp>
        <p:nvSpPr>
          <p:cNvPr id="8" name="Rectangle 7">
            <a:extLst>
              <a:ext uri="{FF2B5EF4-FFF2-40B4-BE49-F238E27FC236}">
                <a16:creationId xmlns:a16="http://schemas.microsoft.com/office/drawing/2014/main" id="{0FFDB70B-4270-EB81-658A-263B8DE23959}"/>
              </a:ext>
            </a:extLst>
          </p:cNvPr>
          <p:cNvSpPr/>
          <p:nvPr/>
        </p:nvSpPr>
        <p:spPr>
          <a:xfrm>
            <a:off x="2773345" y="3685233"/>
            <a:ext cx="1070150" cy="452176"/>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Mac Buns</a:t>
            </a:r>
          </a:p>
        </p:txBody>
      </p:sp>
      <p:sp>
        <p:nvSpPr>
          <p:cNvPr id="9" name="Rectangle 8">
            <a:extLst>
              <a:ext uri="{FF2B5EF4-FFF2-40B4-BE49-F238E27FC236}">
                <a16:creationId xmlns:a16="http://schemas.microsoft.com/office/drawing/2014/main" id="{0989B2E4-D004-9959-9705-79A34996007B}"/>
              </a:ext>
            </a:extLst>
          </p:cNvPr>
          <p:cNvSpPr/>
          <p:nvPr/>
        </p:nvSpPr>
        <p:spPr>
          <a:xfrm>
            <a:off x="2773345" y="3135085"/>
            <a:ext cx="1070150" cy="452176"/>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err="1">
                <a:solidFill>
                  <a:schemeClr val="tx1"/>
                </a:solidFill>
              </a:rPr>
              <a:t>Qtr</a:t>
            </a:r>
            <a:r>
              <a:rPr lang="en-US" sz="1050" dirty="0">
                <a:solidFill>
                  <a:schemeClr val="tx1"/>
                </a:solidFill>
              </a:rPr>
              <a:t> Buns</a:t>
            </a:r>
          </a:p>
        </p:txBody>
      </p:sp>
      <p:sp>
        <p:nvSpPr>
          <p:cNvPr id="11" name="Rectangle 10">
            <a:extLst>
              <a:ext uri="{FF2B5EF4-FFF2-40B4-BE49-F238E27FC236}">
                <a16:creationId xmlns:a16="http://schemas.microsoft.com/office/drawing/2014/main" id="{817F0B00-B7FB-E8F4-B68F-8CE9838C2C30}"/>
              </a:ext>
            </a:extLst>
          </p:cNvPr>
          <p:cNvSpPr/>
          <p:nvPr/>
        </p:nvSpPr>
        <p:spPr>
          <a:xfrm>
            <a:off x="2773345" y="2556048"/>
            <a:ext cx="1070150" cy="452176"/>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Nuggets</a:t>
            </a:r>
          </a:p>
        </p:txBody>
      </p:sp>
      <p:sp>
        <p:nvSpPr>
          <p:cNvPr id="15" name="Rectangle 14">
            <a:extLst>
              <a:ext uri="{FF2B5EF4-FFF2-40B4-BE49-F238E27FC236}">
                <a16:creationId xmlns:a16="http://schemas.microsoft.com/office/drawing/2014/main" id="{DEFFBD9E-90A1-841C-1BF6-21A335DCF041}"/>
              </a:ext>
            </a:extLst>
          </p:cNvPr>
          <p:cNvSpPr/>
          <p:nvPr/>
        </p:nvSpPr>
        <p:spPr>
          <a:xfrm>
            <a:off x="2773345" y="2005901"/>
            <a:ext cx="1070150" cy="452176"/>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McChicken</a:t>
            </a:r>
          </a:p>
        </p:txBody>
      </p:sp>
      <p:sp>
        <p:nvSpPr>
          <p:cNvPr id="16" name="Rectangle 15">
            <a:extLst>
              <a:ext uri="{FF2B5EF4-FFF2-40B4-BE49-F238E27FC236}">
                <a16:creationId xmlns:a16="http://schemas.microsoft.com/office/drawing/2014/main" id="{141C5B81-9FD4-A8AD-5EBD-7FB01AC8980A}"/>
              </a:ext>
            </a:extLst>
          </p:cNvPr>
          <p:cNvSpPr/>
          <p:nvPr/>
        </p:nvSpPr>
        <p:spPr>
          <a:xfrm>
            <a:off x="2773345" y="1455753"/>
            <a:ext cx="1070150" cy="452176"/>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Crispy</a:t>
            </a:r>
          </a:p>
        </p:txBody>
      </p:sp>
      <p:sp>
        <p:nvSpPr>
          <p:cNvPr id="17" name="Rectangle 16">
            <a:extLst>
              <a:ext uri="{FF2B5EF4-FFF2-40B4-BE49-F238E27FC236}">
                <a16:creationId xmlns:a16="http://schemas.microsoft.com/office/drawing/2014/main" id="{D3152B91-4AF4-F43F-6CD3-0CF8989CFF20}"/>
              </a:ext>
            </a:extLst>
          </p:cNvPr>
          <p:cNvSpPr/>
          <p:nvPr/>
        </p:nvSpPr>
        <p:spPr>
          <a:xfrm>
            <a:off x="2773345" y="905606"/>
            <a:ext cx="1070150" cy="452176"/>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Hashbrown</a:t>
            </a:r>
          </a:p>
        </p:txBody>
      </p:sp>
      <p:sp>
        <p:nvSpPr>
          <p:cNvPr id="18" name="Rectangle 17">
            <a:extLst>
              <a:ext uri="{FF2B5EF4-FFF2-40B4-BE49-F238E27FC236}">
                <a16:creationId xmlns:a16="http://schemas.microsoft.com/office/drawing/2014/main" id="{07336FB1-2602-7733-9B0A-2299A8C57857}"/>
              </a:ext>
            </a:extLst>
          </p:cNvPr>
          <p:cNvSpPr/>
          <p:nvPr/>
        </p:nvSpPr>
        <p:spPr>
          <a:xfrm>
            <a:off x="2773345" y="373045"/>
            <a:ext cx="1070150" cy="452176"/>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Fries</a:t>
            </a:r>
          </a:p>
        </p:txBody>
      </p:sp>
      <p:sp>
        <p:nvSpPr>
          <p:cNvPr id="19" name="TextBox 18">
            <a:extLst>
              <a:ext uri="{FF2B5EF4-FFF2-40B4-BE49-F238E27FC236}">
                <a16:creationId xmlns:a16="http://schemas.microsoft.com/office/drawing/2014/main" id="{BBC3FCD7-885E-BCE8-6CBE-4250FCE6D243}"/>
              </a:ext>
            </a:extLst>
          </p:cNvPr>
          <p:cNvSpPr txBox="1"/>
          <p:nvPr/>
        </p:nvSpPr>
        <p:spPr>
          <a:xfrm>
            <a:off x="6398288" y="663231"/>
            <a:ext cx="2539721" cy="3854901"/>
          </a:xfrm>
          <a:prstGeom prst="rect">
            <a:avLst/>
          </a:prstGeom>
          <a:noFill/>
        </p:spPr>
        <p:txBody>
          <a:bodyPr wrap="square" rtlCol="0">
            <a:spAutoFit/>
          </a:bodyPr>
          <a:lstStyle/>
          <a:p>
            <a:pPr marL="214313" indent="-214313">
              <a:buFont typeface="Arial" panose="020B0604020202020204" pitchFamily="34" charset="0"/>
              <a:buChar char="•"/>
            </a:pPr>
            <a:r>
              <a:rPr lang="en-US" sz="1800" dirty="0"/>
              <a:t>This could be part of a weekly inventory</a:t>
            </a:r>
          </a:p>
          <a:p>
            <a:pPr marL="214313" indent="-214313">
              <a:buFont typeface="Arial" panose="020B0604020202020204" pitchFamily="34" charset="0"/>
              <a:buChar char="•"/>
            </a:pPr>
            <a:r>
              <a:rPr lang="en-US" sz="1800" dirty="0"/>
              <a:t>Take inventory in a location and click “Save”</a:t>
            </a:r>
          </a:p>
          <a:p>
            <a:pPr marL="214313" indent="-214313">
              <a:buFont typeface="Arial" panose="020B0604020202020204" pitchFamily="34" charset="0"/>
              <a:buChar char="•"/>
            </a:pPr>
            <a:r>
              <a:rPr lang="en-US" sz="1800" dirty="0"/>
              <a:t>Must inventory all locations for each product before “Submit”</a:t>
            </a:r>
          </a:p>
          <a:p>
            <a:pPr marL="214313" indent="-214313">
              <a:buFont typeface="Arial" panose="020B0604020202020204" pitchFamily="34" charset="0"/>
              <a:buChar char="•"/>
            </a:pPr>
            <a:r>
              <a:rPr lang="en-US" sz="1800" dirty="0"/>
              <a:t>Divide up your inventory across the shift and across the dayparts</a:t>
            </a:r>
          </a:p>
          <a:p>
            <a:pPr marL="214313" indent="-214313">
              <a:buFont typeface="Arial" panose="020B0604020202020204" pitchFamily="34" charset="0"/>
              <a:buChar char="•"/>
            </a:pPr>
            <a:endParaRPr lang="en-US" sz="1050" dirty="0"/>
          </a:p>
        </p:txBody>
      </p:sp>
      <p:pic>
        <p:nvPicPr>
          <p:cNvPr id="6" name="Picture 3">
            <a:extLst>
              <a:ext uri="{FF2B5EF4-FFF2-40B4-BE49-F238E27FC236}">
                <a16:creationId xmlns:a16="http://schemas.microsoft.com/office/drawing/2014/main" id="{2803212B-79CA-80EE-DC59-CB226BE3B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3600" y="2449684"/>
            <a:ext cx="1244688" cy="269381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442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F0A8C-9E99-3338-0BE2-1996E6FDB0B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17B10D9-99D5-C52F-E439-9CCDAA91E6B2}"/>
              </a:ext>
            </a:extLst>
          </p:cNvPr>
          <p:cNvPicPr>
            <a:picLocks noGrp="1" noChangeAspect="1"/>
          </p:cNvPicPr>
          <p:nvPr>
            <p:ph idx="4294967295"/>
          </p:nvPr>
        </p:nvPicPr>
        <p:blipFill>
          <a:blip r:embed="rId3"/>
          <a:stretch>
            <a:fillRect/>
          </a:stretch>
        </p:blipFill>
        <p:spPr>
          <a:xfrm>
            <a:off x="129171" y="730324"/>
            <a:ext cx="5738813" cy="3910013"/>
          </a:xfrm>
        </p:spPr>
      </p:pic>
      <p:sp>
        <p:nvSpPr>
          <p:cNvPr id="6" name="Diamond 5">
            <a:extLst>
              <a:ext uri="{FF2B5EF4-FFF2-40B4-BE49-F238E27FC236}">
                <a16:creationId xmlns:a16="http://schemas.microsoft.com/office/drawing/2014/main" id="{0779250D-7739-80FD-1EDD-C51CEFB7E4DF}"/>
              </a:ext>
            </a:extLst>
          </p:cNvPr>
          <p:cNvSpPr/>
          <p:nvPr/>
        </p:nvSpPr>
        <p:spPr>
          <a:xfrm>
            <a:off x="3967830" y="755977"/>
            <a:ext cx="1080320" cy="580718"/>
          </a:xfrm>
          <a:prstGeom prst="diamond">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7" name="Rectangle: Rounded Corners 6">
            <a:extLst>
              <a:ext uri="{FF2B5EF4-FFF2-40B4-BE49-F238E27FC236}">
                <a16:creationId xmlns:a16="http://schemas.microsoft.com/office/drawing/2014/main" id="{2B546987-3699-F6F5-2E18-2659D4132598}"/>
              </a:ext>
            </a:extLst>
          </p:cNvPr>
          <p:cNvSpPr/>
          <p:nvPr/>
        </p:nvSpPr>
        <p:spPr>
          <a:xfrm>
            <a:off x="297380" y="1630969"/>
            <a:ext cx="1830837" cy="29670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0" name="Rectangle: Rounded Corners 9">
            <a:extLst>
              <a:ext uri="{FF2B5EF4-FFF2-40B4-BE49-F238E27FC236}">
                <a16:creationId xmlns:a16="http://schemas.microsoft.com/office/drawing/2014/main" id="{B59C4538-C150-BCDE-A198-BF51F2FBBCBB}"/>
              </a:ext>
            </a:extLst>
          </p:cNvPr>
          <p:cNvSpPr/>
          <p:nvPr/>
        </p:nvSpPr>
        <p:spPr>
          <a:xfrm>
            <a:off x="3885156" y="1632583"/>
            <a:ext cx="1830836" cy="304461"/>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1" name="Rectangle: Rounded Corners 10">
            <a:extLst>
              <a:ext uri="{FF2B5EF4-FFF2-40B4-BE49-F238E27FC236}">
                <a16:creationId xmlns:a16="http://schemas.microsoft.com/office/drawing/2014/main" id="{FAFCBA12-5656-AA8E-EB5A-57D2DB313DCD}"/>
              </a:ext>
            </a:extLst>
          </p:cNvPr>
          <p:cNvSpPr/>
          <p:nvPr/>
        </p:nvSpPr>
        <p:spPr>
          <a:xfrm>
            <a:off x="6036193" y="557212"/>
            <a:ext cx="3061714" cy="41933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t>Inventory History – Process &amp; Accuracy</a:t>
            </a:r>
          </a:p>
          <a:p>
            <a:pPr algn="ctr"/>
            <a:endParaRPr lang="en-US" sz="1050" dirty="0"/>
          </a:p>
          <a:p>
            <a:pPr algn="ctr"/>
            <a:r>
              <a:rPr lang="en-US" sz="1050" dirty="0"/>
              <a:t>Used to evaluate process &amp; accuracy, part of action plans.</a:t>
            </a:r>
          </a:p>
          <a:p>
            <a:pPr algn="ctr"/>
            <a:r>
              <a:rPr lang="en-US" sz="1050" dirty="0"/>
              <a:t> </a:t>
            </a:r>
          </a:p>
          <a:p>
            <a:pPr marL="228600" indent="-228600">
              <a:buFont typeface="+mj-lt"/>
              <a:buAutoNum type="arabicPeriod"/>
            </a:pPr>
            <a:r>
              <a:rPr lang="en-US" sz="1050" dirty="0">
                <a:solidFill>
                  <a:schemeClr val="bg1"/>
                </a:solidFill>
              </a:rPr>
              <a:t>Use Search or Dates to limit</a:t>
            </a:r>
          </a:p>
          <a:p>
            <a:pPr marL="228600" indent="-228600">
              <a:buFont typeface="+mj-lt"/>
              <a:buAutoNum type="arabicPeriod"/>
            </a:pPr>
            <a:r>
              <a:rPr lang="en-US" sz="1050" dirty="0">
                <a:solidFill>
                  <a:schemeClr val="bg1"/>
                </a:solidFill>
              </a:rPr>
              <a:t>Ask the question, what days should I expect inventory? </a:t>
            </a:r>
          </a:p>
          <a:p>
            <a:pPr marL="228600" indent="-228600">
              <a:buFont typeface="+mj-lt"/>
              <a:buAutoNum type="arabicPeriod"/>
            </a:pPr>
            <a:r>
              <a:rPr lang="en-US" sz="1050" dirty="0">
                <a:solidFill>
                  <a:schemeClr val="bg1"/>
                </a:solidFill>
              </a:rPr>
              <a:t>Ask the question, how did they count inventory?</a:t>
            </a:r>
          </a:p>
          <a:p>
            <a:pPr marL="228600" indent="-228600">
              <a:buFont typeface="+mj-lt"/>
              <a:buAutoNum type="arabicPeriod"/>
            </a:pPr>
            <a:r>
              <a:rPr lang="en-US" sz="1050" dirty="0">
                <a:solidFill>
                  <a:schemeClr val="bg1"/>
                </a:solidFill>
              </a:rPr>
              <a:t>Ask the question, did they have to re-count?</a:t>
            </a:r>
          </a:p>
          <a:p>
            <a:pPr marL="228600" indent="-228600">
              <a:buFont typeface="+mj-lt"/>
              <a:buAutoNum type="arabicPeriod"/>
            </a:pPr>
            <a:r>
              <a:rPr lang="en-US" sz="1050" dirty="0">
                <a:solidFill>
                  <a:schemeClr val="bg1"/>
                </a:solidFill>
              </a:rPr>
              <a:t>Ask the question, what was the pattern of Range accuracy?</a:t>
            </a:r>
          </a:p>
        </p:txBody>
      </p:sp>
      <p:sp>
        <p:nvSpPr>
          <p:cNvPr id="4" name="Down Arrow 7">
            <a:extLst>
              <a:ext uri="{FF2B5EF4-FFF2-40B4-BE49-F238E27FC236}">
                <a16:creationId xmlns:a16="http://schemas.microsoft.com/office/drawing/2014/main" id="{313078C6-87EA-C89E-3050-95FD95E14D89}"/>
              </a:ext>
            </a:extLst>
          </p:cNvPr>
          <p:cNvSpPr/>
          <p:nvPr/>
        </p:nvSpPr>
        <p:spPr>
          <a:xfrm rot="1734933">
            <a:off x="1856456" y="1275821"/>
            <a:ext cx="1135105" cy="1006997"/>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Batch</a:t>
            </a:r>
          </a:p>
        </p:txBody>
      </p:sp>
    </p:spTree>
    <p:extLst>
      <p:ext uri="{BB962C8B-B14F-4D97-AF65-F5344CB8AC3E}">
        <p14:creationId xmlns:p14="http://schemas.microsoft.com/office/powerpoint/2010/main" val="744030593"/>
      </p:ext>
    </p:extLst>
  </p:cSld>
  <p:clrMapOvr>
    <a:masterClrMapping/>
  </p:clrMapOvr>
  <p:transition>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6F2DE-F5D6-154B-9A22-0FFB2CB9A193}"/>
              </a:ext>
            </a:extLst>
          </p:cNvPr>
          <p:cNvSpPr>
            <a:spLocks noGrp="1"/>
          </p:cNvSpPr>
          <p:nvPr>
            <p:ph type="ctrTitle"/>
          </p:nvPr>
        </p:nvSpPr>
        <p:spPr/>
        <p:txBody>
          <a:bodyPr/>
          <a:lstStyle/>
          <a:p>
            <a:r>
              <a:rPr lang="en-US" dirty="0"/>
              <a:t>Questions?</a:t>
            </a:r>
          </a:p>
        </p:txBody>
      </p:sp>
      <p:sp>
        <p:nvSpPr>
          <p:cNvPr id="3" name="Slide Number Placeholder 2">
            <a:extLst>
              <a:ext uri="{FF2B5EF4-FFF2-40B4-BE49-F238E27FC236}">
                <a16:creationId xmlns:a16="http://schemas.microsoft.com/office/drawing/2014/main" id="{34EDC125-4A76-F541-A2DD-3F5E11AA8FF0}"/>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47</a:t>
            </a:fld>
            <a:endParaRPr lang="en" dirty="0"/>
          </a:p>
        </p:txBody>
      </p:sp>
      <p:sp>
        <p:nvSpPr>
          <p:cNvPr id="4" name="Footer Placeholder 3">
            <a:extLst>
              <a:ext uri="{FF2B5EF4-FFF2-40B4-BE49-F238E27FC236}">
                <a16:creationId xmlns:a16="http://schemas.microsoft.com/office/drawing/2014/main" id="{C23DB524-0E47-5C44-902D-F94E227DD6A4}"/>
              </a:ext>
            </a:extLst>
          </p:cNvPr>
          <p:cNvSpPr>
            <a:spLocks noGrp="1"/>
          </p:cNvSpPr>
          <p:nvPr>
            <p:ph type="ftr" sz="quarter" idx="3"/>
          </p:nvPr>
        </p:nvSpPr>
        <p:spPr/>
        <p:txBody>
          <a:bodyPr/>
          <a:lstStyle/>
          <a:p>
            <a:r>
              <a:rPr lang="en-US" dirty="0"/>
              <a:t>© 2021 QsrSoft, LLC. All rights reserved</a:t>
            </a:r>
          </a:p>
        </p:txBody>
      </p:sp>
    </p:spTree>
    <p:extLst>
      <p:ext uri="{BB962C8B-B14F-4D97-AF65-F5344CB8AC3E}">
        <p14:creationId xmlns:p14="http://schemas.microsoft.com/office/powerpoint/2010/main" val="3501375656"/>
      </p:ext>
    </p:extLst>
  </p:cSld>
  <p:clrMapOvr>
    <a:masterClrMapping/>
  </p:clrMapOvr>
  <p:transition>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B3E79-2FA9-804C-9DE0-004888134FC3}"/>
              </a:ext>
            </a:extLst>
          </p:cNvPr>
          <p:cNvSpPr>
            <a:spLocks noGrp="1"/>
          </p:cNvSpPr>
          <p:nvPr>
            <p:ph type="title"/>
          </p:nvPr>
        </p:nvSpPr>
        <p:spPr/>
        <p:txBody>
          <a:bodyPr/>
          <a:lstStyle/>
          <a:p>
            <a:r>
              <a:rPr lang="en-US" dirty="0"/>
              <a:t>Variance </a:t>
            </a:r>
            <a:br>
              <a:rPr lang="en-US" dirty="0"/>
            </a:br>
            <a:r>
              <a:rPr lang="en-US" dirty="0"/>
              <a:t>Stat</a:t>
            </a:r>
          </a:p>
        </p:txBody>
      </p:sp>
      <p:sp>
        <p:nvSpPr>
          <p:cNvPr id="3" name="Text Placeholder 2">
            <a:extLst>
              <a:ext uri="{FF2B5EF4-FFF2-40B4-BE49-F238E27FC236}">
                <a16:creationId xmlns:a16="http://schemas.microsoft.com/office/drawing/2014/main" id="{B60FB4AC-A728-5A48-8C43-B1691A816238}"/>
              </a:ext>
            </a:extLst>
          </p:cNvPr>
          <p:cNvSpPr>
            <a:spLocks noGrp="1"/>
          </p:cNvSpPr>
          <p:nvPr>
            <p:ph type="body" idx="1"/>
          </p:nvPr>
        </p:nvSpPr>
        <p:spPr/>
        <p:txBody>
          <a:bodyPr/>
          <a:lstStyle/>
          <a:p>
            <a:r>
              <a:rPr lang="en-US" dirty="0"/>
              <a:t>Summarize food cost opportunities</a:t>
            </a:r>
          </a:p>
          <a:p>
            <a:r>
              <a:rPr lang="en-US" dirty="0"/>
              <a:t>Comparison of calculated usage via recipe to actual inventory usage</a:t>
            </a:r>
          </a:p>
          <a:p>
            <a:r>
              <a:rPr lang="en-US" dirty="0"/>
              <a:t>Floor managers must act</a:t>
            </a:r>
          </a:p>
        </p:txBody>
      </p:sp>
      <p:sp>
        <p:nvSpPr>
          <p:cNvPr id="4" name="Slide Number Placeholder 3">
            <a:extLst>
              <a:ext uri="{FF2B5EF4-FFF2-40B4-BE49-F238E27FC236}">
                <a16:creationId xmlns:a16="http://schemas.microsoft.com/office/drawing/2014/main" id="{F36B74AC-E8E2-6A44-8DF0-9050F0DA534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48</a:t>
            </a:fld>
            <a:endParaRPr lang="en" dirty="0"/>
          </a:p>
        </p:txBody>
      </p:sp>
      <p:sp>
        <p:nvSpPr>
          <p:cNvPr id="5" name="Footer Placeholder 4">
            <a:extLst>
              <a:ext uri="{FF2B5EF4-FFF2-40B4-BE49-F238E27FC236}">
                <a16:creationId xmlns:a16="http://schemas.microsoft.com/office/drawing/2014/main" id="{1E0D15C9-0B3F-124C-A73F-BCBB70B16F03}"/>
              </a:ext>
            </a:extLst>
          </p:cNvPr>
          <p:cNvSpPr>
            <a:spLocks noGrp="1"/>
          </p:cNvSpPr>
          <p:nvPr>
            <p:ph type="ftr" sz="quarter" idx="3"/>
          </p:nvPr>
        </p:nvSpPr>
        <p:spPr/>
        <p:txBody>
          <a:bodyPr/>
          <a:lstStyle/>
          <a:p>
            <a:r>
              <a:rPr lang="en-US" dirty="0"/>
              <a:t>© 2021 QsrSoft, LLC. All rights reserved</a:t>
            </a:r>
          </a:p>
        </p:txBody>
      </p:sp>
    </p:spTree>
    <p:extLst>
      <p:ext uri="{BB962C8B-B14F-4D97-AF65-F5344CB8AC3E}">
        <p14:creationId xmlns:p14="http://schemas.microsoft.com/office/powerpoint/2010/main" val="106027056"/>
      </p:ext>
    </p:extLst>
  </p:cSld>
  <p:clrMapOvr>
    <a:masterClrMapping/>
  </p:clrMapOvr>
  <p:transition>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B3E79-2FA9-804C-9DE0-004888134FC3}"/>
              </a:ext>
            </a:extLst>
          </p:cNvPr>
          <p:cNvSpPr>
            <a:spLocks noGrp="1"/>
          </p:cNvSpPr>
          <p:nvPr>
            <p:ph type="title"/>
          </p:nvPr>
        </p:nvSpPr>
        <p:spPr/>
        <p:txBody>
          <a:bodyPr/>
          <a:lstStyle/>
          <a:p>
            <a:r>
              <a:rPr lang="en-US" dirty="0"/>
              <a:t>Do I have accurate reporting?</a:t>
            </a:r>
          </a:p>
        </p:txBody>
      </p:sp>
      <p:sp>
        <p:nvSpPr>
          <p:cNvPr id="3" name="Text Placeholder 2">
            <a:extLst>
              <a:ext uri="{FF2B5EF4-FFF2-40B4-BE49-F238E27FC236}">
                <a16:creationId xmlns:a16="http://schemas.microsoft.com/office/drawing/2014/main" id="{B60FB4AC-A728-5A48-8C43-B1691A81623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6B74AC-E8E2-6A44-8DF0-9050F0DA534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49</a:t>
            </a:fld>
            <a:endParaRPr lang="en" dirty="0"/>
          </a:p>
        </p:txBody>
      </p:sp>
      <p:sp>
        <p:nvSpPr>
          <p:cNvPr id="5" name="Footer Placeholder 4">
            <a:extLst>
              <a:ext uri="{FF2B5EF4-FFF2-40B4-BE49-F238E27FC236}">
                <a16:creationId xmlns:a16="http://schemas.microsoft.com/office/drawing/2014/main" id="{1E0D15C9-0B3F-124C-A73F-BCBB70B16F03}"/>
              </a:ext>
            </a:extLst>
          </p:cNvPr>
          <p:cNvSpPr>
            <a:spLocks noGrp="1"/>
          </p:cNvSpPr>
          <p:nvPr>
            <p:ph type="ftr" sz="quarter" idx="3"/>
          </p:nvPr>
        </p:nvSpPr>
        <p:spPr/>
        <p:txBody>
          <a:bodyPr/>
          <a:lstStyle/>
          <a:p>
            <a:r>
              <a:rPr lang="en-US" dirty="0"/>
              <a:t>© 2021 QsrSoft, LLC. All rights reserved</a:t>
            </a:r>
          </a:p>
        </p:txBody>
      </p:sp>
      <p:pic>
        <p:nvPicPr>
          <p:cNvPr id="6" name="Picture 5">
            <a:extLst>
              <a:ext uri="{FF2B5EF4-FFF2-40B4-BE49-F238E27FC236}">
                <a16:creationId xmlns:a16="http://schemas.microsoft.com/office/drawing/2014/main" id="{9C84A663-618D-F241-84B3-A81A7A4A8D0E}"/>
              </a:ext>
            </a:extLst>
          </p:cNvPr>
          <p:cNvPicPr>
            <a:picLocks noChangeAspect="1"/>
          </p:cNvPicPr>
          <p:nvPr/>
        </p:nvPicPr>
        <p:blipFill>
          <a:blip r:embed="rId3"/>
          <a:stretch>
            <a:fillRect/>
          </a:stretch>
        </p:blipFill>
        <p:spPr>
          <a:xfrm>
            <a:off x="2289845" y="1201238"/>
            <a:ext cx="6858000" cy="2741024"/>
          </a:xfrm>
          <a:prstGeom prst="rect">
            <a:avLst/>
          </a:prstGeom>
        </p:spPr>
      </p:pic>
      <p:sp>
        <p:nvSpPr>
          <p:cNvPr id="7" name="Down Arrow 6">
            <a:extLst>
              <a:ext uri="{FF2B5EF4-FFF2-40B4-BE49-F238E27FC236}">
                <a16:creationId xmlns:a16="http://schemas.microsoft.com/office/drawing/2014/main" id="{4D51DFC5-F686-804F-AB69-3002272BFAD5}"/>
              </a:ext>
            </a:extLst>
          </p:cNvPr>
          <p:cNvSpPr/>
          <p:nvPr/>
        </p:nvSpPr>
        <p:spPr>
          <a:xfrm>
            <a:off x="5151292" y="1071798"/>
            <a:ext cx="1135105" cy="1006997"/>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Zero?</a:t>
            </a:r>
          </a:p>
        </p:txBody>
      </p:sp>
      <p:sp>
        <p:nvSpPr>
          <p:cNvPr id="8" name="Down Arrow 7">
            <a:extLst>
              <a:ext uri="{FF2B5EF4-FFF2-40B4-BE49-F238E27FC236}">
                <a16:creationId xmlns:a16="http://schemas.microsoft.com/office/drawing/2014/main" id="{53FB4324-DEB6-5D42-8994-478CDD25F43A}"/>
              </a:ext>
            </a:extLst>
          </p:cNvPr>
          <p:cNvSpPr/>
          <p:nvPr/>
        </p:nvSpPr>
        <p:spPr>
          <a:xfrm>
            <a:off x="6012153" y="1071798"/>
            <a:ext cx="1581211" cy="1006997"/>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Negative?</a:t>
            </a:r>
          </a:p>
        </p:txBody>
      </p:sp>
    </p:spTree>
    <p:extLst>
      <p:ext uri="{BB962C8B-B14F-4D97-AF65-F5344CB8AC3E}">
        <p14:creationId xmlns:p14="http://schemas.microsoft.com/office/powerpoint/2010/main" val="3031333991"/>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46E180"/>
            </a:gs>
            <a:gs pos="100000">
              <a:srgbClr val="B8DF32"/>
            </a:gs>
          </a:gsLst>
          <a:lin ang="5400012" scaled="0"/>
        </a:gradFill>
        <a:effectLst/>
      </p:bgPr>
    </p:bg>
    <p:spTree>
      <p:nvGrpSpPr>
        <p:cNvPr id="1" name="Shape 75"/>
        <p:cNvGrpSpPr/>
        <p:nvPr/>
      </p:nvGrpSpPr>
      <p:grpSpPr>
        <a:xfrm>
          <a:off x="0" y="0"/>
          <a:ext cx="0" cy="0"/>
          <a:chOff x="0" y="0"/>
          <a:chExt cx="0" cy="0"/>
        </a:xfrm>
      </p:grpSpPr>
      <p:sp>
        <p:nvSpPr>
          <p:cNvPr id="79" name="Google Shape;79;p15"/>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5</a:t>
            </a:fld>
            <a:endParaRPr dirty="0"/>
          </a:p>
        </p:txBody>
      </p:sp>
      <p:sp>
        <p:nvSpPr>
          <p:cNvPr id="2" name="Footer Placeholder 1">
            <a:extLst>
              <a:ext uri="{FF2B5EF4-FFF2-40B4-BE49-F238E27FC236}">
                <a16:creationId xmlns:a16="http://schemas.microsoft.com/office/drawing/2014/main" id="{F52B9ED8-3FD1-9342-BF20-8F8CCEB6BDF3}"/>
              </a:ext>
            </a:extLst>
          </p:cNvPr>
          <p:cNvSpPr>
            <a:spLocks noGrp="1"/>
          </p:cNvSpPr>
          <p:nvPr>
            <p:ph type="ftr" sz="quarter" idx="3"/>
          </p:nvPr>
        </p:nvSpPr>
        <p:spPr/>
        <p:txBody>
          <a:bodyPr/>
          <a:lstStyle/>
          <a:p>
            <a:r>
              <a:rPr lang="en-US" dirty="0"/>
              <a:t>© 2021 QsrSoft, LLC. All rights reserved</a:t>
            </a:r>
          </a:p>
        </p:txBody>
      </p:sp>
      <p:pic>
        <p:nvPicPr>
          <p:cNvPr id="4" name="Picture 3">
            <a:extLst>
              <a:ext uri="{FF2B5EF4-FFF2-40B4-BE49-F238E27FC236}">
                <a16:creationId xmlns:a16="http://schemas.microsoft.com/office/drawing/2014/main" id="{5041CD47-31DB-E340-F0EA-F0B9E27C15B2}"/>
              </a:ext>
            </a:extLst>
          </p:cNvPr>
          <p:cNvPicPr>
            <a:picLocks noChangeAspect="1"/>
          </p:cNvPicPr>
          <p:nvPr/>
        </p:nvPicPr>
        <p:blipFill rotWithShape="1">
          <a:blip r:embed="rId3"/>
          <a:srcRect b="28704"/>
          <a:stretch/>
        </p:blipFill>
        <p:spPr>
          <a:xfrm>
            <a:off x="988748" y="707117"/>
            <a:ext cx="7424990" cy="3667125"/>
          </a:xfrm>
          <a:prstGeom prst="rect">
            <a:avLst/>
          </a:prstGeom>
        </p:spPr>
      </p:pic>
      <p:sp>
        <p:nvSpPr>
          <p:cNvPr id="5" name="Rounded Rectangle 4">
            <a:extLst>
              <a:ext uri="{FF2B5EF4-FFF2-40B4-BE49-F238E27FC236}">
                <a16:creationId xmlns:a16="http://schemas.microsoft.com/office/drawing/2014/main" id="{A3EB604C-FEB0-F24A-8F6C-98B4BCCADD12}"/>
              </a:ext>
            </a:extLst>
          </p:cNvPr>
          <p:cNvSpPr/>
          <p:nvPr/>
        </p:nvSpPr>
        <p:spPr>
          <a:xfrm>
            <a:off x="4809059" y="2045129"/>
            <a:ext cx="606973" cy="2207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9FEB7799-E67E-814C-8537-E7A0E65F34FB}"/>
              </a:ext>
            </a:extLst>
          </p:cNvPr>
          <p:cNvSpPr/>
          <p:nvPr/>
        </p:nvSpPr>
        <p:spPr>
          <a:xfrm>
            <a:off x="4809059" y="2404670"/>
            <a:ext cx="606973" cy="2207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a:extLst>
              <a:ext uri="{FF2B5EF4-FFF2-40B4-BE49-F238E27FC236}">
                <a16:creationId xmlns:a16="http://schemas.microsoft.com/office/drawing/2014/main" id="{8D8D9B51-7D0E-C048-95D6-AE77920F5662}"/>
              </a:ext>
            </a:extLst>
          </p:cNvPr>
          <p:cNvSpPr/>
          <p:nvPr/>
        </p:nvSpPr>
        <p:spPr>
          <a:xfrm>
            <a:off x="4809059" y="2764211"/>
            <a:ext cx="606973" cy="2207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a:extLst>
              <a:ext uri="{FF2B5EF4-FFF2-40B4-BE49-F238E27FC236}">
                <a16:creationId xmlns:a16="http://schemas.microsoft.com/office/drawing/2014/main" id="{1E7F7DBC-5C05-E74D-A9C9-63788B16D6DE}"/>
              </a:ext>
            </a:extLst>
          </p:cNvPr>
          <p:cNvSpPr/>
          <p:nvPr/>
        </p:nvSpPr>
        <p:spPr>
          <a:xfrm>
            <a:off x="4809059" y="3123751"/>
            <a:ext cx="606973" cy="2207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a:extLst>
              <a:ext uri="{FF2B5EF4-FFF2-40B4-BE49-F238E27FC236}">
                <a16:creationId xmlns:a16="http://schemas.microsoft.com/office/drawing/2014/main" id="{41285172-7344-2C41-9EA2-D30AF8068B26}"/>
              </a:ext>
            </a:extLst>
          </p:cNvPr>
          <p:cNvSpPr/>
          <p:nvPr/>
        </p:nvSpPr>
        <p:spPr>
          <a:xfrm>
            <a:off x="4809059" y="3483291"/>
            <a:ext cx="606973" cy="2207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a:extLst>
              <a:ext uri="{FF2B5EF4-FFF2-40B4-BE49-F238E27FC236}">
                <a16:creationId xmlns:a16="http://schemas.microsoft.com/office/drawing/2014/main" id="{1925041B-2AAA-B147-B9FF-449CC3950855}"/>
              </a:ext>
            </a:extLst>
          </p:cNvPr>
          <p:cNvSpPr/>
          <p:nvPr/>
        </p:nvSpPr>
        <p:spPr>
          <a:xfrm>
            <a:off x="4809059" y="3842831"/>
            <a:ext cx="606973" cy="2207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0F8FC25-6D0B-4B2F-AC67-09438BA62B69}"/>
              </a:ext>
            </a:extLst>
          </p:cNvPr>
          <p:cNvSpPr/>
          <p:nvPr/>
        </p:nvSpPr>
        <p:spPr>
          <a:xfrm>
            <a:off x="3086100" y="2045129"/>
            <a:ext cx="1587500" cy="20184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692293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grpId="0" nodeType="clickEffect">
                                  <p:stCondLst>
                                    <p:cond delay="0"/>
                                  </p:stCondLst>
                                  <p:childTnLst>
                                    <p:animEffect transition="out" filter="fade">
                                      <p:cBhvr>
                                        <p:cTn id="6" dur="2000"/>
                                        <p:tgtEl>
                                          <p:spTgt spid="5"/>
                                        </p:tgtEl>
                                      </p:cBhvr>
                                    </p:animEffect>
                                    <p:anim calcmode="lin" valueType="num">
                                      <p:cBhvr>
                                        <p:cTn id="7" dur="2000"/>
                                        <p:tgtEl>
                                          <p:spTgt spid="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5"/>
                                        </p:tgtEl>
                                        <p:attrNameLst>
                                          <p:attrName>ppt_h</p:attrName>
                                        </p:attrNameLst>
                                      </p:cBhvr>
                                      <p:tavLst>
                                        <p:tav tm="0">
                                          <p:val>
                                            <p:strVal val="ppt_h"/>
                                          </p:val>
                                        </p:tav>
                                        <p:tav tm="100000">
                                          <p:val>
                                            <p:strVal val="ppt_h"/>
                                          </p:val>
                                        </p:tav>
                                      </p:tavLst>
                                    </p:anim>
                                    <p:set>
                                      <p:cBhvr>
                                        <p:cTn id="9" dur="1" fill="hold">
                                          <p:stCondLst>
                                            <p:cond delay="19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5" presetClass="exit" presetSubtype="0" fill="hold" grpId="0" nodeType="clickEffect">
                                  <p:stCondLst>
                                    <p:cond delay="0"/>
                                  </p:stCondLst>
                                  <p:childTnLst>
                                    <p:animEffect transition="out" filter="fade">
                                      <p:cBhvr>
                                        <p:cTn id="13" dur="2000"/>
                                        <p:tgtEl>
                                          <p:spTgt spid="10"/>
                                        </p:tgtEl>
                                      </p:cBhvr>
                                    </p:animEffect>
                                    <p:anim calcmode="lin" valueType="num">
                                      <p:cBhvr>
                                        <p:cTn id="14" dur="2000"/>
                                        <p:tgtEl>
                                          <p:spTgt spid="1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5" dur="2000"/>
                                        <p:tgtEl>
                                          <p:spTgt spid="10"/>
                                        </p:tgtEl>
                                        <p:attrNameLst>
                                          <p:attrName>ppt_h</p:attrName>
                                        </p:attrNameLst>
                                      </p:cBhvr>
                                      <p:tavLst>
                                        <p:tav tm="0">
                                          <p:val>
                                            <p:strVal val="ppt_h"/>
                                          </p:val>
                                        </p:tav>
                                        <p:tav tm="100000">
                                          <p:val>
                                            <p:strVal val="ppt_h"/>
                                          </p:val>
                                        </p:tav>
                                      </p:tavLst>
                                    </p:anim>
                                    <p:set>
                                      <p:cBhvr>
                                        <p:cTn id="16" dur="1" fill="hold">
                                          <p:stCondLst>
                                            <p:cond delay="1999"/>
                                          </p:stCondLst>
                                        </p:cTn>
                                        <p:tgtEl>
                                          <p:spTgt spid="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5" presetClass="exit" presetSubtype="0" fill="hold" grpId="0" nodeType="clickEffect">
                                  <p:stCondLst>
                                    <p:cond delay="0"/>
                                  </p:stCondLst>
                                  <p:childTnLst>
                                    <p:animEffect transition="out" filter="fade">
                                      <p:cBhvr>
                                        <p:cTn id="20" dur="2000"/>
                                        <p:tgtEl>
                                          <p:spTgt spid="11"/>
                                        </p:tgtEl>
                                      </p:cBhvr>
                                    </p:animEffect>
                                    <p:anim calcmode="lin" valueType="num">
                                      <p:cBhvr>
                                        <p:cTn id="21" dur="2000"/>
                                        <p:tgtEl>
                                          <p:spTgt spid="1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2" dur="2000"/>
                                        <p:tgtEl>
                                          <p:spTgt spid="11"/>
                                        </p:tgtEl>
                                        <p:attrNameLst>
                                          <p:attrName>ppt_h</p:attrName>
                                        </p:attrNameLst>
                                      </p:cBhvr>
                                      <p:tavLst>
                                        <p:tav tm="0">
                                          <p:val>
                                            <p:strVal val="ppt_h"/>
                                          </p:val>
                                        </p:tav>
                                        <p:tav tm="100000">
                                          <p:val>
                                            <p:strVal val="ppt_h"/>
                                          </p:val>
                                        </p:tav>
                                      </p:tavLst>
                                    </p:anim>
                                    <p:set>
                                      <p:cBhvr>
                                        <p:cTn id="23" dur="1" fill="hold">
                                          <p:stCondLst>
                                            <p:cond delay="1999"/>
                                          </p:stCondLst>
                                        </p:cTn>
                                        <p:tgtEl>
                                          <p:spTgt spid="1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5" presetClass="exit" presetSubtype="0" fill="hold" grpId="0" nodeType="clickEffect">
                                  <p:stCondLst>
                                    <p:cond delay="0"/>
                                  </p:stCondLst>
                                  <p:childTnLst>
                                    <p:animEffect transition="out" filter="fade">
                                      <p:cBhvr>
                                        <p:cTn id="27" dur="2000"/>
                                        <p:tgtEl>
                                          <p:spTgt spid="12"/>
                                        </p:tgtEl>
                                      </p:cBhvr>
                                    </p:animEffect>
                                    <p:anim calcmode="lin" valueType="num">
                                      <p:cBhvr>
                                        <p:cTn id="28" dur="2000"/>
                                        <p:tgtEl>
                                          <p:spTgt spid="1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9" dur="2000"/>
                                        <p:tgtEl>
                                          <p:spTgt spid="12"/>
                                        </p:tgtEl>
                                        <p:attrNameLst>
                                          <p:attrName>ppt_h</p:attrName>
                                        </p:attrNameLst>
                                      </p:cBhvr>
                                      <p:tavLst>
                                        <p:tav tm="0">
                                          <p:val>
                                            <p:strVal val="ppt_h"/>
                                          </p:val>
                                        </p:tav>
                                        <p:tav tm="100000">
                                          <p:val>
                                            <p:strVal val="ppt_h"/>
                                          </p:val>
                                        </p:tav>
                                      </p:tavLst>
                                    </p:anim>
                                    <p:set>
                                      <p:cBhvr>
                                        <p:cTn id="30" dur="1" fill="hold">
                                          <p:stCondLst>
                                            <p:cond delay="1999"/>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5" presetClass="exit" presetSubtype="0" fill="hold" grpId="0" nodeType="clickEffect">
                                  <p:stCondLst>
                                    <p:cond delay="0"/>
                                  </p:stCondLst>
                                  <p:childTnLst>
                                    <p:animEffect transition="out" filter="fade">
                                      <p:cBhvr>
                                        <p:cTn id="34" dur="2000"/>
                                        <p:tgtEl>
                                          <p:spTgt spid="13"/>
                                        </p:tgtEl>
                                      </p:cBhvr>
                                    </p:animEffect>
                                    <p:anim calcmode="lin" valueType="num">
                                      <p:cBhvr>
                                        <p:cTn id="35" dur="2000"/>
                                        <p:tgtEl>
                                          <p:spTgt spid="1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6" dur="2000"/>
                                        <p:tgtEl>
                                          <p:spTgt spid="13"/>
                                        </p:tgtEl>
                                        <p:attrNameLst>
                                          <p:attrName>ppt_h</p:attrName>
                                        </p:attrNameLst>
                                      </p:cBhvr>
                                      <p:tavLst>
                                        <p:tav tm="0">
                                          <p:val>
                                            <p:strVal val="ppt_h"/>
                                          </p:val>
                                        </p:tav>
                                        <p:tav tm="100000">
                                          <p:val>
                                            <p:strVal val="ppt_h"/>
                                          </p:val>
                                        </p:tav>
                                      </p:tavLst>
                                    </p:anim>
                                    <p:set>
                                      <p:cBhvr>
                                        <p:cTn id="37" dur="1" fill="hold">
                                          <p:stCondLst>
                                            <p:cond delay="19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5" presetClass="exit" presetSubtype="0" fill="hold" grpId="0" nodeType="clickEffect">
                                  <p:stCondLst>
                                    <p:cond delay="0"/>
                                  </p:stCondLst>
                                  <p:childTnLst>
                                    <p:animEffect transition="out" filter="fade">
                                      <p:cBhvr>
                                        <p:cTn id="41" dur="2000"/>
                                        <p:tgtEl>
                                          <p:spTgt spid="14"/>
                                        </p:tgtEl>
                                      </p:cBhvr>
                                    </p:animEffect>
                                    <p:anim calcmode="lin" valueType="num">
                                      <p:cBhvr>
                                        <p:cTn id="42" dur="2000"/>
                                        <p:tgtEl>
                                          <p:spTgt spid="1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3" dur="2000"/>
                                        <p:tgtEl>
                                          <p:spTgt spid="14"/>
                                        </p:tgtEl>
                                        <p:attrNameLst>
                                          <p:attrName>ppt_h</p:attrName>
                                        </p:attrNameLst>
                                      </p:cBhvr>
                                      <p:tavLst>
                                        <p:tav tm="0">
                                          <p:val>
                                            <p:strVal val="ppt_h"/>
                                          </p:val>
                                        </p:tav>
                                        <p:tav tm="100000">
                                          <p:val>
                                            <p:strVal val="ppt_h"/>
                                          </p:val>
                                        </p:tav>
                                      </p:tavLst>
                                    </p:anim>
                                    <p:set>
                                      <p:cBhvr>
                                        <p:cTn id="44" dur="1" fill="hold">
                                          <p:stCondLst>
                                            <p:cond delay="1999"/>
                                          </p:stCondLst>
                                        </p:cTn>
                                        <p:tgtEl>
                                          <p:spTgt spid="1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2" grpId="0" animBg="1"/>
      <p:bldP spid="13" grpId="0" animBg="1"/>
      <p:bldP spid="14" grpId="0" animBg="1"/>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921F0E-B081-604A-9742-226033FD0735}"/>
              </a:ext>
            </a:extLst>
          </p:cNvPr>
          <p:cNvSpPr/>
          <p:nvPr/>
        </p:nvSpPr>
        <p:spPr>
          <a:xfrm>
            <a:off x="4023360" y="326571"/>
            <a:ext cx="4271554" cy="463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0596C0-6BDB-6A4A-8BA3-7360EDBF9FFA}"/>
              </a:ext>
            </a:extLst>
          </p:cNvPr>
          <p:cNvSpPr>
            <a:spLocks noGrp="1"/>
          </p:cNvSpPr>
          <p:nvPr>
            <p:ph type="title"/>
          </p:nvPr>
        </p:nvSpPr>
        <p:spPr/>
        <p:txBody>
          <a:bodyPr>
            <a:normAutofit/>
          </a:bodyPr>
          <a:lstStyle/>
          <a:p>
            <a:r>
              <a:rPr lang="en-US" dirty="0"/>
              <a:t>Detailed day-by-day item follow-up</a:t>
            </a:r>
          </a:p>
        </p:txBody>
      </p:sp>
      <p:sp>
        <p:nvSpPr>
          <p:cNvPr id="3" name="Text Placeholder 2">
            <a:extLst>
              <a:ext uri="{FF2B5EF4-FFF2-40B4-BE49-F238E27FC236}">
                <a16:creationId xmlns:a16="http://schemas.microsoft.com/office/drawing/2014/main" id="{A9310E82-9CE9-9B48-A971-6C17BBE60C36}"/>
              </a:ext>
            </a:extLst>
          </p:cNvPr>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3AD9D135-2D92-2441-9973-8D05378F293E}"/>
              </a:ext>
            </a:extLst>
          </p:cNvPr>
          <p:cNvSpPr>
            <a:spLocks noGrp="1"/>
          </p:cNvSpPr>
          <p:nvPr>
            <p:ph type="sldNum" idx="12"/>
          </p:nvPr>
        </p:nvSpPr>
        <p:spPr/>
        <p:txBody>
          <a:bodyPr/>
          <a:lstStyle/>
          <a:p>
            <a:fld id="{4A0466AE-4FF3-8448-BD64-456E023669F6}" type="slidenum">
              <a:rPr lang="en-US" smtClean="0"/>
              <a:t>50</a:t>
            </a:fld>
            <a:endParaRPr lang="en-US" dirty="0"/>
          </a:p>
        </p:txBody>
      </p:sp>
      <p:sp>
        <p:nvSpPr>
          <p:cNvPr id="4" name="TextBox 3">
            <a:extLst>
              <a:ext uri="{FF2B5EF4-FFF2-40B4-BE49-F238E27FC236}">
                <a16:creationId xmlns:a16="http://schemas.microsoft.com/office/drawing/2014/main" id="{267377AD-C81E-D742-8D9B-A3B2C358EFCE}"/>
              </a:ext>
            </a:extLst>
          </p:cNvPr>
          <p:cNvSpPr txBox="1"/>
          <p:nvPr/>
        </p:nvSpPr>
        <p:spPr>
          <a:xfrm>
            <a:off x="4100445" y="408899"/>
            <a:ext cx="4230645" cy="307777"/>
          </a:xfrm>
          <a:prstGeom prst="rect">
            <a:avLst/>
          </a:prstGeom>
          <a:noFill/>
        </p:spPr>
        <p:txBody>
          <a:bodyPr wrap="none" rtlCol="0">
            <a:spAutoFit/>
          </a:bodyPr>
          <a:lstStyle/>
          <a:p>
            <a:r>
              <a:rPr lang="en-US" dirty="0">
                <a:solidFill>
                  <a:schemeClr val="bg1"/>
                </a:solidFill>
              </a:rPr>
              <a:t>Fix the problem and take another inventory to reset</a:t>
            </a:r>
          </a:p>
        </p:txBody>
      </p:sp>
      <p:sp>
        <p:nvSpPr>
          <p:cNvPr id="8" name="Footer Placeholder 7">
            <a:extLst>
              <a:ext uri="{FF2B5EF4-FFF2-40B4-BE49-F238E27FC236}">
                <a16:creationId xmlns:a16="http://schemas.microsoft.com/office/drawing/2014/main" id="{B85A0C44-CDD7-4F64-A67B-84E80F5DA037}"/>
              </a:ext>
            </a:extLst>
          </p:cNvPr>
          <p:cNvSpPr>
            <a:spLocks noGrp="1"/>
          </p:cNvSpPr>
          <p:nvPr>
            <p:ph type="ftr" sz="quarter" idx="3"/>
          </p:nvPr>
        </p:nvSpPr>
        <p:spPr/>
        <p:txBody>
          <a:bodyPr/>
          <a:lstStyle/>
          <a:p>
            <a:r>
              <a:rPr lang="en-US" dirty="0"/>
              <a:t>© 2021 QsrSoft, LLC. All rights reserved</a:t>
            </a:r>
          </a:p>
        </p:txBody>
      </p:sp>
      <p:pic>
        <p:nvPicPr>
          <p:cNvPr id="10" name="Picture 9">
            <a:extLst>
              <a:ext uri="{FF2B5EF4-FFF2-40B4-BE49-F238E27FC236}">
                <a16:creationId xmlns:a16="http://schemas.microsoft.com/office/drawing/2014/main" id="{99A68DB0-5B99-A670-C250-BCD54708F082}"/>
              </a:ext>
            </a:extLst>
          </p:cNvPr>
          <p:cNvPicPr>
            <a:picLocks noChangeAspect="1"/>
          </p:cNvPicPr>
          <p:nvPr/>
        </p:nvPicPr>
        <p:blipFill>
          <a:blip r:embed="rId3"/>
          <a:stretch>
            <a:fillRect/>
          </a:stretch>
        </p:blipFill>
        <p:spPr>
          <a:xfrm>
            <a:off x="2698114" y="1180362"/>
            <a:ext cx="6331170" cy="2798026"/>
          </a:xfrm>
          <a:prstGeom prst="rect">
            <a:avLst/>
          </a:prstGeom>
        </p:spPr>
      </p:pic>
    </p:spTree>
    <p:extLst>
      <p:ext uri="{BB962C8B-B14F-4D97-AF65-F5344CB8AC3E}">
        <p14:creationId xmlns:p14="http://schemas.microsoft.com/office/powerpoint/2010/main" val="3325692632"/>
      </p:ext>
    </p:extLst>
  </p:cSld>
  <p:clrMapOvr>
    <a:masterClrMapping/>
  </p:clrMapOvr>
  <p:transition>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D800D5"/>
            </a:gs>
            <a:gs pos="100000">
              <a:srgbClr val="00FFFF"/>
            </a:gs>
          </a:gsLst>
          <a:lin ang="5400012" scaled="0"/>
        </a:gra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noFill/>
          <a:ln/>
        </p:spPr>
        <p:txBody>
          <a:bodyPr/>
          <a:lstStyle/>
          <a:p>
            <a:r>
              <a:rPr lang="en-US" dirty="0"/>
              <a:t>On-the-Floor</a:t>
            </a:r>
          </a:p>
        </p:txBody>
      </p:sp>
      <p:sp>
        <p:nvSpPr>
          <p:cNvPr id="33795" name="Rectangle 3"/>
          <p:cNvSpPr>
            <a:spLocks noGrp="1" noChangeArrowheads="1"/>
          </p:cNvSpPr>
          <p:nvPr>
            <p:ph type="body" idx="1"/>
          </p:nvPr>
        </p:nvSpPr>
        <p:spPr>
          <a:noFill/>
          <a:ln/>
        </p:spPr>
        <p:txBody>
          <a:bodyPr>
            <a:normAutofit fontScale="77500" lnSpcReduction="20000"/>
          </a:bodyPr>
          <a:lstStyle/>
          <a:p>
            <a:r>
              <a:rPr lang="en-US" sz="1800" dirty="0"/>
              <a:t>Record waste after each shift and by manager</a:t>
            </a:r>
          </a:p>
          <a:p>
            <a:r>
              <a:rPr lang="en-US" sz="1800" dirty="0"/>
              <a:t>A manager checks in the truck and approves the invoice or transfer, follow-up on adjustment / credit</a:t>
            </a:r>
          </a:p>
          <a:p>
            <a:r>
              <a:rPr lang="en-US" sz="1800" dirty="0"/>
              <a:t>Equipment Maintenance </a:t>
            </a:r>
          </a:p>
          <a:p>
            <a:r>
              <a:rPr lang="en-US" sz="1800" dirty="0"/>
              <a:t>Complete Inventory / Review On Hand Inventory</a:t>
            </a:r>
          </a:p>
          <a:p>
            <a:r>
              <a:rPr lang="en-US" sz="1800" dirty="0"/>
              <a:t>Complete regular maintenance</a:t>
            </a:r>
          </a:p>
          <a:p>
            <a:r>
              <a:rPr lang="en-US" sz="1800" dirty="0"/>
              <a:t>Stockroom Organization</a:t>
            </a:r>
          </a:p>
          <a:p>
            <a:r>
              <a:rPr lang="en-US" sz="1800" dirty="0"/>
              <a:t>Update the Info Recorder; scan as much as possible; use QsrSoft Mobile Inv App</a:t>
            </a:r>
          </a:p>
          <a:p>
            <a:r>
              <a:rPr lang="en-US" sz="1800" b="1" dirty="0"/>
              <a:t>Ring up employee meals at the time of the meal, control manager POS passwords</a:t>
            </a:r>
          </a:p>
          <a:p>
            <a:r>
              <a:rPr lang="en-US" sz="1800" b="1"/>
              <a:t>Monitor T-Red, B-Red POS actions</a:t>
            </a:r>
            <a:endParaRPr lang="en-US" sz="1800" b="1" dirty="0"/>
          </a:p>
          <a:p>
            <a:endParaRPr lang="en-US" sz="1800" b="1" dirty="0"/>
          </a:p>
        </p:txBody>
      </p:sp>
      <p:sp>
        <p:nvSpPr>
          <p:cNvPr id="2" name="Footer Placeholder 1">
            <a:extLst>
              <a:ext uri="{FF2B5EF4-FFF2-40B4-BE49-F238E27FC236}">
                <a16:creationId xmlns:a16="http://schemas.microsoft.com/office/drawing/2014/main" id="{293F44F7-BC13-4114-BC40-82AB98B9EE3B}"/>
              </a:ext>
            </a:extLst>
          </p:cNvPr>
          <p:cNvSpPr>
            <a:spLocks noGrp="1"/>
          </p:cNvSpPr>
          <p:nvPr>
            <p:ph type="ftr" sz="quarter" idx="3"/>
          </p:nvPr>
        </p:nvSpPr>
        <p:spPr/>
        <p:txBody>
          <a:bodyPr/>
          <a:lstStyle/>
          <a:p>
            <a:r>
              <a:rPr lang="en-US" dirty="0"/>
              <a:t>© 2021 QsrSoft, LLC. All rights reserved</a:t>
            </a:r>
          </a:p>
        </p:txBody>
      </p:sp>
      <p:sp>
        <p:nvSpPr>
          <p:cNvPr id="3" name="Slide Number Placeholder 2">
            <a:extLst>
              <a:ext uri="{FF2B5EF4-FFF2-40B4-BE49-F238E27FC236}">
                <a16:creationId xmlns:a16="http://schemas.microsoft.com/office/drawing/2014/main" id="{AF497F15-F8AC-4973-84CF-A89557D5ADA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51</a:t>
            </a:fld>
            <a:endParaRPr lang="en" dirty="0"/>
          </a:p>
        </p:txBody>
      </p:sp>
    </p:spTree>
    <p:extLst>
      <p:ext uri="{BB962C8B-B14F-4D97-AF65-F5344CB8AC3E}">
        <p14:creationId xmlns:p14="http://schemas.microsoft.com/office/powerpoint/2010/main" val="172863824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33795">
                                            <p:txEl>
                                              <p:pRg st="7" end="7"/>
                                            </p:txEl>
                                          </p:spTgt>
                                        </p:tgtEl>
                                        <p:attrNameLst>
                                          <p:attrName>style.visibility</p:attrName>
                                        </p:attrNameLst>
                                      </p:cBhvr>
                                      <p:to>
                                        <p:strVal val="visible"/>
                                      </p:to>
                                    </p:set>
                                    <p:animEffect transition="in" filter="fade">
                                      <p:cBhvr>
                                        <p:cTn id="7" dur="100"/>
                                        <p:tgtEl>
                                          <p:spTgt spid="33795">
                                            <p:txEl>
                                              <p:pRg st="7" end="7"/>
                                            </p:txEl>
                                          </p:spTgt>
                                        </p:tgtEl>
                                      </p:cBhvr>
                                    </p:animEffect>
                                    <p:anim calcmode="lin" valueType="num">
                                      <p:cBhvr>
                                        <p:cTn id="8" dur="400" fill="hold"/>
                                        <p:tgtEl>
                                          <p:spTgt spid="33795">
                                            <p:txEl>
                                              <p:pRg st="7" end="7"/>
                                            </p:txEl>
                                          </p:spTgt>
                                        </p:tgtEl>
                                        <p:attrNameLst>
                                          <p:attrName>ppt_x</p:attrName>
                                        </p:attrNameLst>
                                      </p:cBhvr>
                                      <p:tavLst>
                                        <p:tav tm="0">
                                          <p:val>
                                            <p:strVal val="#ppt_x"/>
                                          </p:val>
                                        </p:tav>
                                        <p:tav tm="100000">
                                          <p:val>
                                            <p:strVal val="#ppt_x"/>
                                          </p:val>
                                        </p:tav>
                                      </p:tavLst>
                                    </p:anim>
                                    <p:anim calcmode="lin" valueType="num">
                                      <p:cBhvr>
                                        <p:cTn id="9" dur="400" fill="hold"/>
                                        <p:tgtEl>
                                          <p:spTgt spid="33795">
                                            <p:txEl>
                                              <p:pRg st="7" end="7"/>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3795">
                                            <p:txEl>
                                              <p:pRg st="7" end="7"/>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3795">
                                            <p:txEl>
                                              <p:pRg st="7" end="7"/>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nodeType="clickEffect">
                                  <p:stCondLst>
                                    <p:cond delay="0"/>
                                  </p:stCondLst>
                                  <p:childTnLst>
                                    <p:set>
                                      <p:cBhvr>
                                        <p:cTn id="15" dur="1" fill="hold">
                                          <p:stCondLst>
                                            <p:cond delay="0"/>
                                          </p:stCondLst>
                                        </p:cTn>
                                        <p:tgtEl>
                                          <p:spTgt spid="33795">
                                            <p:txEl>
                                              <p:pRg st="8" end="8"/>
                                            </p:txEl>
                                          </p:spTgt>
                                        </p:tgtEl>
                                        <p:attrNameLst>
                                          <p:attrName>style.visibility</p:attrName>
                                        </p:attrNameLst>
                                      </p:cBhvr>
                                      <p:to>
                                        <p:strVal val="visible"/>
                                      </p:to>
                                    </p:set>
                                    <p:animEffect transition="in" filter="fade">
                                      <p:cBhvr>
                                        <p:cTn id="16" dur="100"/>
                                        <p:tgtEl>
                                          <p:spTgt spid="33795">
                                            <p:txEl>
                                              <p:pRg st="8" end="8"/>
                                            </p:txEl>
                                          </p:spTgt>
                                        </p:tgtEl>
                                      </p:cBhvr>
                                    </p:animEffect>
                                    <p:anim calcmode="lin" valueType="num">
                                      <p:cBhvr>
                                        <p:cTn id="17" dur="400" fill="hold"/>
                                        <p:tgtEl>
                                          <p:spTgt spid="33795">
                                            <p:txEl>
                                              <p:pRg st="8" end="8"/>
                                            </p:txEl>
                                          </p:spTgt>
                                        </p:tgtEl>
                                        <p:attrNameLst>
                                          <p:attrName>ppt_x</p:attrName>
                                        </p:attrNameLst>
                                      </p:cBhvr>
                                      <p:tavLst>
                                        <p:tav tm="0">
                                          <p:val>
                                            <p:strVal val="#ppt_x"/>
                                          </p:val>
                                        </p:tav>
                                        <p:tav tm="100000">
                                          <p:val>
                                            <p:strVal val="#ppt_x"/>
                                          </p:val>
                                        </p:tav>
                                      </p:tavLst>
                                    </p:anim>
                                    <p:anim calcmode="lin" valueType="num">
                                      <p:cBhvr>
                                        <p:cTn id="18" dur="400" fill="hold"/>
                                        <p:tgtEl>
                                          <p:spTgt spid="33795">
                                            <p:txEl>
                                              <p:pRg st="8" end="8"/>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33795">
                                            <p:txEl>
                                              <p:pRg st="8" end="8"/>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33795">
                                            <p:txEl>
                                              <p:pRg st="8" end="8"/>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49E69-10BA-D240-A9EC-295AAEE1150D}"/>
              </a:ext>
            </a:extLst>
          </p:cNvPr>
          <p:cNvSpPr>
            <a:spLocks noGrp="1"/>
          </p:cNvSpPr>
          <p:nvPr>
            <p:ph type="ctrTitle"/>
          </p:nvPr>
        </p:nvSpPr>
        <p:spPr/>
        <p:txBody>
          <a:bodyPr/>
          <a:lstStyle/>
          <a:p>
            <a:r>
              <a:rPr lang="en-US" dirty="0"/>
              <a:t>Questions?</a:t>
            </a:r>
          </a:p>
        </p:txBody>
      </p:sp>
      <p:sp>
        <p:nvSpPr>
          <p:cNvPr id="3" name="Slide Number Placeholder 2">
            <a:extLst>
              <a:ext uri="{FF2B5EF4-FFF2-40B4-BE49-F238E27FC236}">
                <a16:creationId xmlns:a16="http://schemas.microsoft.com/office/drawing/2014/main" id="{EE94AA48-E307-9340-8615-FA1365BE0F1F}"/>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52</a:t>
            </a:fld>
            <a:endParaRPr lang="en" dirty="0"/>
          </a:p>
        </p:txBody>
      </p:sp>
      <p:sp>
        <p:nvSpPr>
          <p:cNvPr id="4" name="Footer Placeholder 3">
            <a:extLst>
              <a:ext uri="{FF2B5EF4-FFF2-40B4-BE49-F238E27FC236}">
                <a16:creationId xmlns:a16="http://schemas.microsoft.com/office/drawing/2014/main" id="{484E6FAC-B198-424B-B54E-C7628759801F}"/>
              </a:ext>
            </a:extLst>
          </p:cNvPr>
          <p:cNvSpPr>
            <a:spLocks noGrp="1"/>
          </p:cNvSpPr>
          <p:nvPr>
            <p:ph type="ftr" sz="quarter" idx="3"/>
          </p:nvPr>
        </p:nvSpPr>
        <p:spPr/>
        <p:txBody>
          <a:bodyPr/>
          <a:lstStyle/>
          <a:p>
            <a:r>
              <a:rPr lang="en-US" dirty="0"/>
              <a:t>© 2021 QsrSoft, LLC. All rights reserved</a:t>
            </a:r>
          </a:p>
        </p:txBody>
      </p:sp>
    </p:spTree>
    <p:extLst>
      <p:ext uri="{BB962C8B-B14F-4D97-AF65-F5344CB8AC3E}">
        <p14:creationId xmlns:p14="http://schemas.microsoft.com/office/powerpoint/2010/main" val="2513065687"/>
      </p:ext>
    </p:extLst>
  </p:cSld>
  <p:clrMapOvr>
    <a:masterClrMapping/>
  </p:clrMapOvr>
  <p:transition>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D800D5"/>
            </a:gs>
            <a:gs pos="100000">
              <a:srgbClr val="00FFFF"/>
            </a:gs>
          </a:gsLst>
          <a:lin ang="5400012"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981AE-56A2-6E4F-9165-7C3719EA4D16}"/>
              </a:ext>
            </a:extLst>
          </p:cNvPr>
          <p:cNvSpPr>
            <a:spLocks noGrp="1"/>
          </p:cNvSpPr>
          <p:nvPr>
            <p:ph type="title"/>
          </p:nvPr>
        </p:nvSpPr>
        <p:spPr/>
        <p:txBody>
          <a:bodyPr/>
          <a:lstStyle/>
          <a:p>
            <a:r>
              <a:rPr lang="en-US" dirty="0"/>
              <a:t>EOM</a:t>
            </a:r>
          </a:p>
        </p:txBody>
      </p:sp>
      <p:sp>
        <p:nvSpPr>
          <p:cNvPr id="3" name="Text Placeholder 2">
            <a:extLst>
              <a:ext uri="{FF2B5EF4-FFF2-40B4-BE49-F238E27FC236}">
                <a16:creationId xmlns:a16="http://schemas.microsoft.com/office/drawing/2014/main" id="{CE40B117-F206-CF46-AEAB-34CFE1FEB839}"/>
              </a:ext>
            </a:extLst>
          </p:cNvPr>
          <p:cNvSpPr>
            <a:spLocks noGrp="1"/>
          </p:cNvSpPr>
          <p:nvPr>
            <p:ph type="body" idx="1"/>
          </p:nvPr>
        </p:nvSpPr>
        <p:spPr/>
        <p:txBody>
          <a:bodyPr/>
          <a:lstStyle/>
          <a:p>
            <a:r>
              <a:rPr lang="en-US" dirty="0"/>
              <a:t>3 days Dry Stock</a:t>
            </a:r>
          </a:p>
          <a:p>
            <a:r>
              <a:rPr lang="en-US" dirty="0"/>
              <a:t>2 days Frozen</a:t>
            </a:r>
          </a:p>
          <a:p>
            <a:r>
              <a:rPr lang="en-US" dirty="0"/>
              <a:t>1 day Refrigerated</a:t>
            </a:r>
          </a:p>
          <a:p>
            <a:r>
              <a:rPr lang="en-US" dirty="0"/>
              <a:t>Last – follow-up / re-inventory</a:t>
            </a:r>
          </a:p>
          <a:p>
            <a:r>
              <a:rPr lang="en-US" dirty="0"/>
              <a:t>Last – Happy meal</a:t>
            </a:r>
          </a:p>
          <a:p>
            <a:endParaRPr lang="en-US" dirty="0"/>
          </a:p>
        </p:txBody>
      </p:sp>
      <p:sp>
        <p:nvSpPr>
          <p:cNvPr id="4" name="Slide Number Placeholder 3">
            <a:extLst>
              <a:ext uri="{FF2B5EF4-FFF2-40B4-BE49-F238E27FC236}">
                <a16:creationId xmlns:a16="http://schemas.microsoft.com/office/drawing/2014/main" id="{717B960F-8631-3447-B9EF-36B762B23B4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53</a:t>
            </a:fld>
            <a:endParaRPr lang="en" dirty="0"/>
          </a:p>
        </p:txBody>
      </p:sp>
      <p:sp>
        <p:nvSpPr>
          <p:cNvPr id="5" name="Footer Placeholder 4">
            <a:extLst>
              <a:ext uri="{FF2B5EF4-FFF2-40B4-BE49-F238E27FC236}">
                <a16:creationId xmlns:a16="http://schemas.microsoft.com/office/drawing/2014/main" id="{E76B9780-10D8-9444-9CFD-A4F13D279726}"/>
              </a:ext>
            </a:extLst>
          </p:cNvPr>
          <p:cNvSpPr>
            <a:spLocks noGrp="1"/>
          </p:cNvSpPr>
          <p:nvPr>
            <p:ph type="ftr" sz="quarter" idx="3"/>
          </p:nvPr>
        </p:nvSpPr>
        <p:spPr/>
        <p:txBody>
          <a:bodyPr/>
          <a:lstStyle/>
          <a:p>
            <a:r>
              <a:rPr lang="en-US" dirty="0"/>
              <a:t>© 2021 QsrSoft, LLC. All rights reserved</a:t>
            </a:r>
          </a:p>
        </p:txBody>
      </p:sp>
      <p:sp>
        <p:nvSpPr>
          <p:cNvPr id="6" name="Google Shape;309;p38">
            <a:extLst>
              <a:ext uri="{FF2B5EF4-FFF2-40B4-BE49-F238E27FC236}">
                <a16:creationId xmlns:a16="http://schemas.microsoft.com/office/drawing/2014/main" id="{93856420-A9A4-0A4D-9EA6-00310425ADCF}"/>
              </a:ext>
            </a:extLst>
          </p:cNvPr>
          <p:cNvSpPr/>
          <p:nvPr/>
        </p:nvSpPr>
        <p:spPr>
          <a:xfrm>
            <a:off x="6766560" y="115978"/>
            <a:ext cx="2262724" cy="2026332"/>
          </a:xfrm>
          <a:custGeom>
            <a:avLst/>
            <a:gdLst/>
            <a:ahLst/>
            <a:cxnLst/>
            <a:rect l="l" t="t" r="r" b="b"/>
            <a:pathLst>
              <a:path w="16766" h="15987" extrusionOk="0">
                <a:moveTo>
                  <a:pt x="14284" y="487"/>
                </a:moveTo>
                <a:lnTo>
                  <a:pt x="14405" y="536"/>
                </a:lnTo>
                <a:lnTo>
                  <a:pt x="14478" y="585"/>
                </a:lnTo>
                <a:lnTo>
                  <a:pt x="14527" y="658"/>
                </a:lnTo>
                <a:lnTo>
                  <a:pt x="14527" y="755"/>
                </a:lnTo>
                <a:lnTo>
                  <a:pt x="14527" y="852"/>
                </a:lnTo>
                <a:lnTo>
                  <a:pt x="14551" y="925"/>
                </a:lnTo>
                <a:lnTo>
                  <a:pt x="13578" y="925"/>
                </a:lnTo>
                <a:lnTo>
                  <a:pt x="13627" y="804"/>
                </a:lnTo>
                <a:lnTo>
                  <a:pt x="13700" y="706"/>
                </a:lnTo>
                <a:lnTo>
                  <a:pt x="13797" y="609"/>
                </a:lnTo>
                <a:lnTo>
                  <a:pt x="13894" y="536"/>
                </a:lnTo>
                <a:lnTo>
                  <a:pt x="13967" y="512"/>
                </a:lnTo>
                <a:lnTo>
                  <a:pt x="14065" y="487"/>
                </a:lnTo>
                <a:close/>
                <a:moveTo>
                  <a:pt x="4064" y="633"/>
                </a:moveTo>
                <a:lnTo>
                  <a:pt x="4137" y="682"/>
                </a:lnTo>
                <a:lnTo>
                  <a:pt x="4210" y="755"/>
                </a:lnTo>
                <a:lnTo>
                  <a:pt x="4259" y="852"/>
                </a:lnTo>
                <a:lnTo>
                  <a:pt x="4283" y="950"/>
                </a:lnTo>
                <a:lnTo>
                  <a:pt x="3529" y="974"/>
                </a:lnTo>
                <a:lnTo>
                  <a:pt x="3602" y="804"/>
                </a:lnTo>
                <a:lnTo>
                  <a:pt x="3650" y="755"/>
                </a:lnTo>
                <a:lnTo>
                  <a:pt x="3675" y="706"/>
                </a:lnTo>
                <a:lnTo>
                  <a:pt x="3796" y="633"/>
                </a:lnTo>
                <a:close/>
                <a:moveTo>
                  <a:pt x="13724" y="2020"/>
                </a:moveTo>
                <a:lnTo>
                  <a:pt x="13797" y="2044"/>
                </a:lnTo>
                <a:lnTo>
                  <a:pt x="13870" y="2093"/>
                </a:lnTo>
                <a:lnTo>
                  <a:pt x="13943" y="2142"/>
                </a:lnTo>
                <a:lnTo>
                  <a:pt x="13992" y="2215"/>
                </a:lnTo>
                <a:lnTo>
                  <a:pt x="14040" y="2288"/>
                </a:lnTo>
                <a:lnTo>
                  <a:pt x="14089" y="2385"/>
                </a:lnTo>
                <a:lnTo>
                  <a:pt x="14113" y="2531"/>
                </a:lnTo>
                <a:lnTo>
                  <a:pt x="13992" y="2555"/>
                </a:lnTo>
                <a:lnTo>
                  <a:pt x="13870" y="2555"/>
                </a:lnTo>
                <a:lnTo>
                  <a:pt x="13773" y="2531"/>
                </a:lnTo>
                <a:lnTo>
                  <a:pt x="13724" y="2482"/>
                </a:lnTo>
                <a:lnTo>
                  <a:pt x="13675" y="2409"/>
                </a:lnTo>
                <a:lnTo>
                  <a:pt x="13602" y="2215"/>
                </a:lnTo>
                <a:lnTo>
                  <a:pt x="13554" y="2020"/>
                </a:lnTo>
                <a:close/>
                <a:moveTo>
                  <a:pt x="3407" y="1874"/>
                </a:moveTo>
                <a:lnTo>
                  <a:pt x="3529" y="1923"/>
                </a:lnTo>
                <a:lnTo>
                  <a:pt x="3602" y="1971"/>
                </a:lnTo>
                <a:lnTo>
                  <a:pt x="3675" y="2044"/>
                </a:lnTo>
                <a:lnTo>
                  <a:pt x="3723" y="2142"/>
                </a:lnTo>
                <a:lnTo>
                  <a:pt x="3772" y="2215"/>
                </a:lnTo>
                <a:lnTo>
                  <a:pt x="3821" y="2434"/>
                </a:lnTo>
                <a:lnTo>
                  <a:pt x="3821" y="2531"/>
                </a:lnTo>
                <a:lnTo>
                  <a:pt x="3796" y="2628"/>
                </a:lnTo>
                <a:lnTo>
                  <a:pt x="3699" y="2628"/>
                </a:lnTo>
                <a:lnTo>
                  <a:pt x="3602" y="2555"/>
                </a:lnTo>
                <a:lnTo>
                  <a:pt x="3529" y="2482"/>
                </a:lnTo>
                <a:lnTo>
                  <a:pt x="3480" y="2385"/>
                </a:lnTo>
                <a:lnTo>
                  <a:pt x="3456" y="2263"/>
                </a:lnTo>
                <a:lnTo>
                  <a:pt x="3431" y="2142"/>
                </a:lnTo>
                <a:lnTo>
                  <a:pt x="3407" y="1874"/>
                </a:lnTo>
                <a:close/>
                <a:moveTo>
                  <a:pt x="2920" y="1923"/>
                </a:moveTo>
                <a:lnTo>
                  <a:pt x="2969" y="2263"/>
                </a:lnTo>
                <a:lnTo>
                  <a:pt x="2993" y="2434"/>
                </a:lnTo>
                <a:lnTo>
                  <a:pt x="3042" y="2580"/>
                </a:lnTo>
                <a:lnTo>
                  <a:pt x="3115" y="2726"/>
                </a:lnTo>
                <a:lnTo>
                  <a:pt x="3188" y="2847"/>
                </a:lnTo>
                <a:lnTo>
                  <a:pt x="3310" y="2945"/>
                </a:lnTo>
                <a:lnTo>
                  <a:pt x="3407" y="3042"/>
                </a:lnTo>
                <a:lnTo>
                  <a:pt x="3164" y="3042"/>
                </a:lnTo>
                <a:lnTo>
                  <a:pt x="3042" y="3018"/>
                </a:lnTo>
                <a:lnTo>
                  <a:pt x="2920" y="2945"/>
                </a:lnTo>
                <a:lnTo>
                  <a:pt x="2823" y="2872"/>
                </a:lnTo>
                <a:lnTo>
                  <a:pt x="2750" y="2774"/>
                </a:lnTo>
                <a:lnTo>
                  <a:pt x="2701" y="2653"/>
                </a:lnTo>
                <a:lnTo>
                  <a:pt x="2677" y="2531"/>
                </a:lnTo>
                <a:lnTo>
                  <a:pt x="2677" y="2385"/>
                </a:lnTo>
                <a:lnTo>
                  <a:pt x="2726" y="2239"/>
                </a:lnTo>
                <a:lnTo>
                  <a:pt x="2774" y="2117"/>
                </a:lnTo>
                <a:lnTo>
                  <a:pt x="2872" y="1996"/>
                </a:lnTo>
                <a:lnTo>
                  <a:pt x="2920" y="1923"/>
                </a:lnTo>
                <a:close/>
                <a:moveTo>
                  <a:pt x="13067" y="2069"/>
                </a:moveTo>
                <a:lnTo>
                  <a:pt x="13140" y="2385"/>
                </a:lnTo>
                <a:lnTo>
                  <a:pt x="13262" y="2653"/>
                </a:lnTo>
                <a:lnTo>
                  <a:pt x="13310" y="2750"/>
                </a:lnTo>
                <a:lnTo>
                  <a:pt x="13383" y="2823"/>
                </a:lnTo>
                <a:lnTo>
                  <a:pt x="13529" y="2969"/>
                </a:lnTo>
                <a:lnTo>
                  <a:pt x="13724" y="3042"/>
                </a:lnTo>
                <a:lnTo>
                  <a:pt x="13919" y="3091"/>
                </a:lnTo>
                <a:lnTo>
                  <a:pt x="13870" y="3139"/>
                </a:lnTo>
                <a:lnTo>
                  <a:pt x="13724" y="3188"/>
                </a:lnTo>
                <a:lnTo>
                  <a:pt x="13578" y="3212"/>
                </a:lnTo>
                <a:lnTo>
                  <a:pt x="13456" y="3188"/>
                </a:lnTo>
                <a:lnTo>
                  <a:pt x="13310" y="3139"/>
                </a:lnTo>
                <a:lnTo>
                  <a:pt x="13213" y="3066"/>
                </a:lnTo>
                <a:lnTo>
                  <a:pt x="13116" y="2945"/>
                </a:lnTo>
                <a:lnTo>
                  <a:pt x="13018" y="2847"/>
                </a:lnTo>
                <a:lnTo>
                  <a:pt x="12970" y="2701"/>
                </a:lnTo>
                <a:lnTo>
                  <a:pt x="12945" y="2531"/>
                </a:lnTo>
                <a:lnTo>
                  <a:pt x="12945" y="2361"/>
                </a:lnTo>
                <a:lnTo>
                  <a:pt x="12994" y="2215"/>
                </a:lnTo>
                <a:lnTo>
                  <a:pt x="13067" y="2069"/>
                </a:lnTo>
                <a:close/>
                <a:moveTo>
                  <a:pt x="5548" y="1339"/>
                </a:moveTo>
                <a:lnTo>
                  <a:pt x="7641" y="1387"/>
                </a:lnTo>
                <a:lnTo>
                  <a:pt x="13018" y="1387"/>
                </a:lnTo>
                <a:lnTo>
                  <a:pt x="13018" y="1533"/>
                </a:lnTo>
                <a:lnTo>
                  <a:pt x="12872" y="1631"/>
                </a:lnTo>
                <a:lnTo>
                  <a:pt x="12775" y="1752"/>
                </a:lnTo>
                <a:lnTo>
                  <a:pt x="12702" y="1923"/>
                </a:lnTo>
                <a:lnTo>
                  <a:pt x="12629" y="2069"/>
                </a:lnTo>
                <a:lnTo>
                  <a:pt x="12580" y="2239"/>
                </a:lnTo>
                <a:lnTo>
                  <a:pt x="12556" y="2434"/>
                </a:lnTo>
                <a:lnTo>
                  <a:pt x="12556" y="2604"/>
                </a:lnTo>
                <a:lnTo>
                  <a:pt x="12580" y="2750"/>
                </a:lnTo>
                <a:lnTo>
                  <a:pt x="12629" y="2993"/>
                </a:lnTo>
                <a:lnTo>
                  <a:pt x="12751" y="3188"/>
                </a:lnTo>
                <a:lnTo>
                  <a:pt x="12897" y="3334"/>
                </a:lnTo>
                <a:lnTo>
                  <a:pt x="13067" y="3480"/>
                </a:lnTo>
                <a:lnTo>
                  <a:pt x="13262" y="3553"/>
                </a:lnTo>
                <a:lnTo>
                  <a:pt x="13481" y="3602"/>
                </a:lnTo>
                <a:lnTo>
                  <a:pt x="13724" y="3602"/>
                </a:lnTo>
                <a:lnTo>
                  <a:pt x="13943" y="3553"/>
                </a:lnTo>
                <a:lnTo>
                  <a:pt x="14113" y="3480"/>
                </a:lnTo>
                <a:lnTo>
                  <a:pt x="14259" y="3358"/>
                </a:lnTo>
                <a:lnTo>
                  <a:pt x="14381" y="3212"/>
                </a:lnTo>
                <a:lnTo>
                  <a:pt x="14454" y="3042"/>
                </a:lnTo>
                <a:lnTo>
                  <a:pt x="14503" y="2872"/>
                </a:lnTo>
                <a:lnTo>
                  <a:pt x="14527" y="2701"/>
                </a:lnTo>
                <a:lnTo>
                  <a:pt x="14551" y="2507"/>
                </a:lnTo>
                <a:lnTo>
                  <a:pt x="14527" y="2312"/>
                </a:lnTo>
                <a:lnTo>
                  <a:pt x="14454" y="2142"/>
                </a:lnTo>
                <a:lnTo>
                  <a:pt x="14381" y="1996"/>
                </a:lnTo>
                <a:lnTo>
                  <a:pt x="14284" y="1874"/>
                </a:lnTo>
                <a:lnTo>
                  <a:pt x="14186" y="1777"/>
                </a:lnTo>
                <a:lnTo>
                  <a:pt x="14040" y="1704"/>
                </a:lnTo>
                <a:lnTo>
                  <a:pt x="13894" y="1631"/>
                </a:lnTo>
                <a:lnTo>
                  <a:pt x="13748" y="1606"/>
                </a:lnTo>
                <a:lnTo>
                  <a:pt x="13602" y="1582"/>
                </a:lnTo>
                <a:lnTo>
                  <a:pt x="13554" y="1533"/>
                </a:lnTo>
                <a:lnTo>
                  <a:pt x="13505" y="1485"/>
                </a:lnTo>
                <a:lnTo>
                  <a:pt x="13505" y="1387"/>
                </a:lnTo>
                <a:lnTo>
                  <a:pt x="16255" y="1387"/>
                </a:lnTo>
                <a:lnTo>
                  <a:pt x="16230" y="1996"/>
                </a:lnTo>
                <a:lnTo>
                  <a:pt x="16230" y="2604"/>
                </a:lnTo>
                <a:lnTo>
                  <a:pt x="16279" y="3821"/>
                </a:lnTo>
                <a:lnTo>
                  <a:pt x="15890" y="3748"/>
                </a:lnTo>
                <a:lnTo>
                  <a:pt x="15476" y="3723"/>
                </a:lnTo>
                <a:lnTo>
                  <a:pt x="15038" y="3699"/>
                </a:lnTo>
                <a:lnTo>
                  <a:pt x="14624" y="3723"/>
                </a:lnTo>
                <a:lnTo>
                  <a:pt x="13797" y="3796"/>
                </a:lnTo>
                <a:lnTo>
                  <a:pt x="12970" y="3796"/>
                </a:lnTo>
                <a:lnTo>
                  <a:pt x="12386" y="3772"/>
                </a:lnTo>
                <a:lnTo>
                  <a:pt x="11802" y="3772"/>
                </a:lnTo>
                <a:lnTo>
                  <a:pt x="10634" y="3796"/>
                </a:lnTo>
                <a:lnTo>
                  <a:pt x="9466" y="3821"/>
                </a:lnTo>
                <a:lnTo>
                  <a:pt x="8322" y="3845"/>
                </a:lnTo>
                <a:lnTo>
                  <a:pt x="7130" y="3821"/>
                </a:lnTo>
                <a:lnTo>
                  <a:pt x="5962" y="3772"/>
                </a:lnTo>
                <a:lnTo>
                  <a:pt x="4794" y="3723"/>
                </a:lnTo>
                <a:lnTo>
                  <a:pt x="3139" y="3723"/>
                </a:lnTo>
                <a:lnTo>
                  <a:pt x="2653" y="3772"/>
                </a:lnTo>
                <a:lnTo>
                  <a:pt x="2166" y="3796"/>
                </a:lnTo>
                <a:lnTo>
                  <a:pt x="1679" y="3796"/>
                </a:lnTo>
                <a:lnTo>
                  <a:pt x="1096" y="3772"/>
                </a:lnTo>
                <a:lnTo>
                  <a:pt x="804" y="3772"/>
                </a:lnTo>
                <a:lnTo>
                  <a:pt x="512" y="3821"/>
                </a:lnTo>
                <a:lnTo>
                  <a:pt x="585" y="3115"/>
                </a:lnTo>
                <a:lnTo>
                  <a:pt x="658" y="2409"/>
                </a:lnTo>
                <a:lnTo>
                  <a:pt x="682" y="2166"/>
                </a:lnTo>
                <a:lnTo>
                  <a:pt x="682" y="1874"/>
                </a:lnTo>
                <a:lnTo>
                  <a:pt x="658" y="1606"/>
                </a:lnTo>
                <a:lnTo>
                  <a:pt x="585" y="1339"/>
                </a:lnTo>
                <a:lnTo>
                  <a:pt x="585" y="1339"/>
                </a:lnTo>
                <a:lnTo>
                  <a:pt x="877" y="1363"/>
                </a:lnTo>
                <a:lnTo>
                  <a:pt x="1169" y="1387"/>
                </a:lnTo>
                <a:lnTo>
                  <a:pt x="2069" y="1387"/>
                </a:lnTo>
                <a:lnTo>
                  <a:pt x="2969" y="1363"/>
                </a:lnTo>
                <a:lnTo>
                  <a:pt x="2945" y="1412"/>
                </a:lnTo>
                <a:lnTo>
                  <a:pt x="2774" y="1509"/>
                </a:lnTo>
                <a:lnTo>
                  <a:pt x="2604" y="1631"/>
                </a:lnTo>
                <a:lnTo>
                  <a:pt x="2458" y="1801"/>
                </a:lnTo>
                <a:lnTo>
                  <a:pt x="2336" y="1971"/>
                </a:lnTo>
                <a:lnTo>
                  <a:pt x="2288" y="2117"/>
                </a:lnTo>
                <a:lnTo>
                  <a:pt x="2239" y="2263"/>
                </a:lnTo>
                <a:lnTo>
                  <a:pt x="2239" y="2434"/>
                </a:lnTo>
                <a:lnTo>
                  <a:pt x="2215" y="2580"/>
                </a:lnTo>
                <a:lnTo>
                  <a:pt x="2239" y="2750"/>
                </a:lnTo>
                <a:lnTo>
                  <a:pt x="2288" y="2896"/>
                </a:lnTo>
                <a:lnTo>
                  <a:pt x="2361" y="3042"/>
                </a:lnTo>
                <a:lnTo>
                  <a:pt x="2458" y="3164"/>
                </a:lnTo>
                <a:lnTo>
                  <a:pt x="2604" y="3310"/>
                </a:lnTo>
                <a:lnTo>
                  <a:pt x="2750" y="3383"/>
                </a:lnTo>
                <a:lnTo>
                  <a:pt x="2920" y="3456"/>
                </a:lnTo>
                <a:lnTo>
                  <a:pt x="3091" y="3480"/>
                </a:lnTo>
                <a:lnTo>
                  <a:pt x="3285" y="3480"/>
                </a:lnTo>
                <a:lnTo>
                  <a:pt x="3480" y="3456"/>
                </a:lnTo>
                <a:lnTo>
                  <a:pt x="3650" y="3407"/>
                </a:lnTo>
                <a:lnTo>
                  <a:pt x="3821" y="3334"/>
                </a:lnTo>
                <a:lnTo>
                  <a:pt x="3967" y="3237"/>
                </a:lnTo>
                <a:lnTo>
                  <a:pt x="4088" y="3139"/>
                </a:lnTo>
                <a:lnTo>
                  <a:pt x="4161" y="2993"/>
                </a:lnTo>
                <a:lnTo>
                  <a:pt x="4234" y="2847"/>
                </a:lnTo>
                <a:lnTo>
                  <a:pt x="4259" y="2701"/>
                </a:lnTo>
                <a:lnTo>
                  <a:pt x="4283" y="2531"/>
                </a:lnTo>
                <a:lnTo>
                  <a:pt x="4259" y="2385"/>
                </a:lnTo>
                <a:lnTo>
                  <a:pt x="4234" y="2215"/>
                </a:lnTo>
                <a:lnTo>
                  <a:pt x="4186" y="2093"/>
                </a:lnTo>
                <a:lnTo>
                  <a:pt x="4137" y="1947"/>
                </a:lnTo>
                <a:lnTo>
                  <a:pt x="4064" y="1825"/>
                </a:lnTo>
                <a:lnTo>
                  <a:pt x="3967" y="1704"/>
                </a:lnTo>
                <a:lnTo>
                  <a:pt x="3869" y="1582"/>
                </a:lnTo>
                <a:lnTo>
                  <a:pt x="3748" y="1509"/>
                </a:lnTo>
                <a:lnTo>
                  <a:pt x="3626" y="1436"/>
                </a:lnTo>
                <a:lnTo>
                  <a:pt x="3480" y="1412"/>
                </a:lnTo>
                <a:lnTo>
                  <a:pt x="3431" y="1412"/>
                </a:lnTo>
                <a:lnTo>
                  <a:pt x="3456" y="1363"/>
                </a:lnTo>
                <a:lnTo>
                  <a:pt x="4502" y="1339"/>
                </a:lnTo>
                <a:close/>
                <a:moveTo>
                  <a:pt x="11802" y="6011"/>
                </a:moveTo>
                <a:lnTo>
                  <a:pt x="11753" y="6132"/>
                </a:lnTo>
                <a:lnTo>
                  <a:pt x="11704" y="6254"/>
                </a:lnTo>
                <a:lnTo>
                  <a:pt x="11680" y="6522"/>
                </a:lnTo>
                <a:lnTo>
                  <a:pt x="11656" y="6789"/>
                </a:lnTo>
                <a:lnTo>
                  <a:pt x="11656" y="7057"/>
                </a:lnTo>
                <a:lnTo>
                  <a:pt x="11656" y="7446"/>
                </a:lnTo>
                <a:lnTo>
                  <a:pt x="11704" y="7860"/>
                </a:lnTo>
                <a:lnTo>
                  <a:pt x="9855" y="7860"/>
                </a:lnTo>
                <a:lnTo>
                  <a:pt x="9855" y="7836"/>
                </a:lnTo>
                <a:lnTo>
                  <a:pt x="9831" y="7325"/>
                </a:lnTo>
                <a:lnTo>
                  <a:pt x="9758" y="6814"/>
                </a:lnTo>
                <a:lnTo>
                  <a:pt x="9733" y="6619"/>
                </a:lnTo>
                <a:lnTo>
                  <a:pt x="9733" y="6449"/>
                </a:lnTo>
                <a:lnTo>
                  <a:pt x="9709" y="6084"/>
                </a:lnTo>
                <a:lnTo>
                  <a:pt x="10755" y="6059"/>
                </a:lnTo>
                <a:lnTo>
                  <a:pt x="11802" y="6011"/>
                </a:lnTo>
                <a:close/>
                <a:moveTo>
                  <a:pt x="13870" y="5962"/>
                </a:moveTo>
                <a:lnTo>
                  <a:pt x="14089" y="6011"/>
                </a:lnTo>
                <a:lnTo>
                  <a:pt x="14162" y="6059"/>
                </a:lnTo>
                <a:lnTo>
                  <a:pt x="14235" y="6108"/>
                </a:lnTo>
                <a:lnTo>
                  <a:pt x="14284" y="6157"/>
                </a:lnTo>
                <a:lnTo>
                  <a:pt x="14259" y="6473"/>
                </a:lnTo>
                <a:lnTo>
                  <a:pt x="14284" y="6765"/>
                </a:lnTo>
                <a:lnTo>
                  <a:pt x="14284" y="7081"/>
                </a:lnTo>
                <a:lnTo>
                  <a:pt x="14284" y="7398"/>
                </a:lnTo>
                <a:lnTo>
                  <a:pt x="14235" y="7884"/>
                </a:lnTo>
                <a:lnTo>
                  <a:pt x="12142" y="7860"/>
                </a:lnTo>
                <a:lnTo>
                  <a:pt x="12118" y="7568"/>
                </a:lnTo>
                <a:lnTo>
                  <a:pt x="12094" y="7179"/>
                </a:lnTo>
                <a:lnTo>
                  <a:pt x="12094" y="6789"/>
                </a:lnTo>
                <a:lnTo>
                  <a:pt x="12094" y="6376"/>
                </a:lnTo>
                <a:lnTo>
                  <a:pt x="12069" y="6181"/>
                </a:lnTo>
                <a:lnTo>
                  <a:pt x="12045" y="6011"/>
                </a:lnTo>
                <a:lnTo>
                  <a:pt x="12288" y="5986"/>
                </a:lnTo>
                <a:lnTo>
                  <a:pt x="12872" y="5962"/>
                </a:lnTo>
                <a:close/>
                <a:moveTo>
                  <a:pt x="7276" y="6011"/>
                </a:moveTo>
                <a:lnTo>
                  <a:pt x="9417" y="6059"/>
                </a:lnTo>
                <a:lnTo>
                  <a:pt x="9369" y="6181"/>
                </a:lnTo>
                <a:lnTo>
                  <a:pt x="9344" y="6351"/>
                </a:lnTo>
                <a:lnTo>
                  <a:pt x="9320" y="6497"/>
                </a:lnTo>
                <a:lnTo>
                  <a:pt x="9344" y="6668"/>
                </a:lnTo>
                <a:lnTo>
                  <a:pt x="9369" y="7008"/>
                </a:lnTo>
                <a:lnTo>
                  <a:pt x="9417" y="7276"/>
                </a:lnTo>
                <a:lnTo>
                  <a:pt x="9442" y="7884"/>
                </a:lnTo>
                <a:lnTo>
                  <a:pt x="8176" y="7909"/>
                </a:lnTo>
                <a:lnTo>
                  <a:pt x="7495" y="7957"/>
                </a:lnTo>
                <a:lnTo>
                  <a:pt x="7495" y="7446"/>
                </a:lnTo>
                <a:lnTo>
                  <a:pt x="7471" y="6960"/>
                </a:lnTo>
                <a:lnTo>
                  <a:pt x="7398" y="6473"/>
                </a:lnTo>
                <a:lnTo>
                  <a:pt x="7325" y="6254"/>
                </a:lnTo>
                <a:lnTo>
                  <a:pt x="7276" y="6011"/>
                </a:lnTo>
                <a:close/>
                <a:moveTo>
                  <a:pt x="6911" y="6011"/>
                </a:moveTo>
                <a:lnTo>
                  <a:pt x="6887" y="6205"/>
                </a:lnTo>
                <a:lnTo>
                  <a:pt x="6887" y="6424"/>
                </a:lnTo>
                <a:lnTo>
                  <a:pt x="6960" y="6838"/>
                </a:lnTo>
                <a:lnTo>
                  <a:pt x="6984" y="7130"/>
                </a:lnTo>
                <a:lnTo>
                  <a:pt x="7008" y="7398"/>
                </a:lnTo>
                <a:lnTo>
                  <a:pt x="7008" y="7982"/>
                </a:lnTo>
                <a:lnTo>
                  <a:pt x="6157" y="8030"/>
                </a:lnTo>
                <a:lnTo>
                  <a:pt x="5281" y="8079"/>
                </a:lnTo>
                <a:lnTo>
                  <a:pt x="5062" y="8079"/>
                </a:lnTo>
                <a:lnTo>
                  <a:pt x="5037" y="7203"/>
                </a:lnTo>
                <a:lnTo>
                  <a:pt x="5037" y="6303"/>
                </a:lnTo>
                <a:lnTo>
                  <a:pt x="5037" y="6205"/>
                </a:lnTo>
                <a:lnTo>
                  <a:pt x="5013" y="6035"/>
                </a:lnTo>
                <a:lnTo>
                  <a:pt x="5743" y="6011"/>
                </a:lnTo>
                <a:close/>
                <a:moveTo>
                  <a:pt x="2774" y="6011"/>
                </a:moveTo>
                <a:lnTo>
                  <a:pt x="3091" y="6035"/>
                </a:lnTo>
                <a:lnTo>
                  <a:pt x="3407" y="6059"/>
                </a:lnTo>
                <a:lnTo>
                  <a:pt x="3699" y="6059"/>
                </a:lnTo>
                <a:lnTo>
                  <a:pt x="4648" y="6035"/>
                </a:lnTo>
                <a:lnTo>
                  <a:pt x="4599" y="6303"/>
                </a:lnTo>
                <a:lnTo>
                  <a:pt x="4599" y="6522"/>
                </a:lnTo>
                <a:lnTo>
                  <a:pt x="4575" y="6911"/>
                </a:lnTo>
                <a:lnTo>
                  <a:pt x="4575" y="7300"/>
                </a:lnTo>
                <a:lnTo>
                  <a:pt x="4599" y="8103"/>
                </a:lnTo>
                <a:lnTo>
                  <a:pt x="3869" y="8079"/>
                </a:lnTo>
                <a:lnTo>
                  <a:pt x="3529" y="8055"/>
                </a:lnTo>
                <a:lnTo>
                  <a:pt x="3188" y="8006"/>
                </a:lnTo>
                <a:lnTo>
                  <a:pt x="2701" y="8006"/>
                </a:lnTo>
                <a:lnTo>
                  <a:pt x="2531" y="8030"/>
                </a:lnTo>
                <a:lnTo>
                  <a:pt x="2482" y="7519"/>
                </a:lnTo>
                <a:lnTo>
                  <a:pt x="2434" y="7008"/>
                </a:lnTo>
                <a:lnTo>
                  <a:pt x="2409" y="6741"/>
                </a:lnTo>
                <a:lnTo>
                  <a:pt x="2409" y="6497"/>
                </a:lnTo>
                <a:lnTo>
                  <a:pt x="2434" y="6254"/>
                </a:lnTo>
                <a:lnTo>
                  <a:pt x="2482" y="6011"/>
                </a:lnTo>
                <a:close/>
                <a:moveTo>
                  <a:pt x="10220" y="8639"/>
                </a:moveTo>
                <a:lnTo>
                  <a:pt x="10147" y="8663"/>
                </a:lnTo>
                <a:lnTo>
                  <a:pt x="10098" y="8736"/>
                </a:lnTo>
                <a:lnTo>
                  <a:pt x="10098" y="8809"/>
                </a:lnTo>
                <a:lnTo>
                  <a:pt x="10123" y="8882"/>
                </a:lnTo>
                <a:lnTo>
                  <a:pt x="10196" y="9052"/>
                </a:lnTo>
                <a:lnTo>
                  <a:pt x="10317" y="9198"/>
                </a:lnTo>
                <a:lnTo>
                  <a:pt x="10439" y="9320"/>
                </a:lnTo>
                <a:lnTo>
                  <a:pt x="10366" y="9393"/>
                </a:lnTo>
                <a:lnTo>
                  <a:pt x="10317" y="9490"/>
                </a:lnTo>
                <a:lnTo>
                  <a:pt x="10269" y="9563"/>
                </a:lnTo>
                <a:lnTo>
                  <a:pt x="10269" y="9660"/>
                </a:lnTo>
                <a:lnTo>
                  <a:pt x="10293" y="9733"/>
                </a:lnTo>
                <a:lnTo>
                  <a:pt x="10317" y="9758"/>
                </a:lnTo>
                <a:lnTo>
                  <a:pt x="10342" y="9758"/>
                </a:lnTo>
                <a:lnTo>
                  <a:pt x="10439" y="9733"/>
                </a:lnTo>
                <a:lnTo>
                  <a:pt x="10536" y="9709"/>
                </a:lnTo>
                <a:lnTo>
                  <a:pt x="10707" y="9587"/>
                </a:lnTo>
                <a:lnTo>
                  <a:pt x="10780" y="9660"/>
                </a:lnTo>
                <a:lnTo>
                  <a:pt x="10877" y="9733"/>
                </a:lnTo>
                <a:lnTo>
                  <a:pt x="10999" y="9782"/>
                </a:lnTo>
                <a:lnTo>
                  <a:pt x="11096" y="9806"/>
                </a:lnTo>
                <a:lnTo>
                  <a:pt x="11145" y="9782"/>
                </a:lnTo>
                <a:lnTo>
                  <a:pt x="11193" y="9782"/>
                </a:lnTo>
                <a:lnTo>
                  <a:pt x="11266" y="9685"/>
                </a:lnTo>
                <a:lnTo>
                  <a:pt x="11291" y="9636"/>
                </a:lnTo>
                <a:lnTo>
                  <a:pt x="11315" y="9587"/>
                </a:lnTo>
                <a:lnTo>
                  <a:pt x="11291" y="9539"/>
                </a:lnTo>
                <a:lnTo>
                  <a:pt x="11266" y="9490"/>
                </a:lnTo>
                <a:lnTo>
                  <a:pt x="11218" y="9417"/>
                </a:lnTo>
                <a:lnTo>
                  <a:pt x="11169" y="9393"/>
                </a:lnTo>
                <a:lnTo>
                  <a:pt x="11047" y="9295"/>
                </a:lnTo>
                <a:lnTo>
                  <a:pt x="11266" y="9150"/>
                </a:lnTo>
                <a:lnTo>
                  <a:pt x="11485" y="9028"/>
                </a:lnTo>
                <a:lnTo>
                  <a:pt x="11558" y="8979"/>
                </a:lnTo>
                <a:lnTo>
                  <a:pt x="11607" y="8906"/>
                </a:lnTo>
                <a:lnTo>
                  <a:pt x="11631" y="8833"/>
                </a:lnTo>
                <a:lnTo>
                  <a:pt x="11607" y="8760"/>
                </a:lnTo>
                <a:lnTo>
                  <a:pt x="11558" y="8712"/>
                </a:lnTo>
                <a:lnTo>
                  <a:pt x="11510" y="8663"/>
                </a:lnTo>
                <a:lnTo>
                  <a:pt x="11437" y="8639"/>
                </a:lnTo>
                <a:lnTo>
                  <a:pt x="11339" y="8663"/>
                </a:lnTo>
                <a:lnTo>
                  <a:pt x="11193" y="8736"/>
                </a:lnTo>
                <a:lnTo>
                  <a:pt x="11047" y="8833"/>
                </a:lnTo>
                <a:lnTo>
                  <a:pt x="10780" y="9028"/>
                </a:lnTo>
                <a:lnTo>
                  <a:pt x="10512" y="8785"/>
                </a:lnTo>
                <a:lnTo>
                  <a:pt x="10366" y="8687"/>
                </a:lnTo>
                <a:lnTo>
                  <a:pt x="10293" y="8639"/>
                </a:lnTo>
                <a:close/>
                <a:moveTo>
                  <a:pt x="12191" y="8322"/>
                </a:moveTo>
                <a:lnTo>
                  <a:pt x="14211" y="8347"/>
                </a:lnTo>
                <a:lnTo>
                  <a:pt x="14186" y="9028"/>
                </a:lnTo>
                <a:lnTo>
                  <a:pt x="14186" y="9368"/>
                </a:lnTo>
                <a:lnTo>
                  <a:pt x="14211" y="9709"/>
                </a:lnTo>
                <a:lnTo>
                  <a:pt x="14235" y="10171"/>
                </a:lnTo>
                <a:lnTo>
                  <a:pt x="13992" y="10147"/>
                </a:lnTo>
                <a:lnTo>
                  <a:pt x="13724" y="10147"/>
                </a:lnTo>
                <a:lnTo>
                  <a:pt x="13213" y="10171"/>
                </a:lnTo>
                <a:lnTo>
                  <a:pt x="12191" y="10196"/>
                </a:lnTo>
                <a:lnTo>
                  <a:pt x="12191" y="10196"/>
                </a:lnTo>
                <a:lnTo>
                  <a:pt x="12240" y="9247"/>
                </a:lnTo>
                <a:lnTo>
                  <a:pt x="12215" y="8785"/>
                </a:lnTo>
                <a:lnTo>
                  <a:pt x="12191" y="8322"/>
                </a:lnTo>
                <a:close/>
                <a:moveTo>
                  <a:pt x="7008" y="8420"/>
                </a:moveTo>
                <a:lnTo>
                  <a:pt x="7033" y="9320"/>
                </a:lnTo>
                <a:lnTo>
                  <a:pt x="7033" y="9782"/>
                </a:lnTo>
                <a:lnTo>
                  <a:pt x="7033" y="10220"/>
                </a:lnTo>
                <a:lnTo>
                  <a:pt x="5110" y="10220"/>
                </a:lnTo>
                <a:lnTo>
                  <a:pt x="5110" y="9368"/>
                </a:lnTo>
                <a:lnTo>
                  <a:pt x="5086" y="8541"/>
                </a:lnTo>
                <a:lnTo>
                  <a:pt x="6059" y="8493"/>
                </a:lnTo>
                <a:lnTo>
                  <a:pt x="7008" y="8420"/>
                </a:lnTo>
                <a:close/>
                <a:moveTo>
                  <a:pt x="9490" y="8322"/>
                </a:moveTo>
                <a:lnTo>
                  <a:pt x="9539" y="9052"/>
                </a:lnTo>
                <a:lnTo>
                  <a:pt x="9539" y="9417"/>
                </a:lnTo>
                <a:lnTo>
                  <a:pt x="9514" y="9782"/>
                </a:lnTo>
                <a:lnTo>
                  <a:pt x="9466" y="10220"/>
                </a:lnTo>
                <a:lnTo>
                  <a:pt x="7519" y="10220"/>
                </a:lnTo>
                <a:lnTo>
                  <a:pt x="7544" y="9782"/>
                </a:lnTo>
                <a:lnTo>
                  <a:pt x="7519" y="9320"/>
                </a:lnTo>
                <a:lnTo>
                  <a:pt x="7495" y="8420"/>
                </a:lnTo>
                <a:lnTo>
                  <a:pt x="7495" y="8395"/>
                </a:lnTo>
                <a:lnTo>
                  <a:pt x="7982" y="8371"/>
                </a:lnTo>
                <a:lnTo>
                  <a:pt x="9490" y="8322"/>
                </a:lnTo>
                <a:close/>
                <a:moveTo>
                  <a:pt x="11753" y="8322"/>
                </a:moveTo>
                <a:lnTo>
                  <a:pt x="11802" y="8906"/>
                </a:lnTo>
                <a:lnTo>
                  <a:pt x="11802" y="9563"/>
                </a:lnTo>
                <a:lnTo>
                  <a:pt x="11753" y="10196"/>
                </a:lnTo>
                <a:lnTo>
                  <a:pt x="11680" y="10196"/>
                </a:lnTo>
                <a:lnTo>
                  <a:pt x="9879" y="10220"/>
                </a:lnTo>
                <a:lnTo>
                  <a:pt x="9928" y="9879"/>
                </a:lnTo>
                <a:lnTo>
                  <a:pt x="9952" y="9490"/>
                </a:lnTo>
                <a:lnTo>
                  <a:pt x="9952" y="9101"/>
                </a:lnTo>
                <a:lnTo>
                  <a:pt x="9928" y="8712"/>
                </a:lnTo>
                <a:lnTo>
                  <a:pt x="9904" y="8322"/>
                </a:lnTo>
                <a:close/>
                <a:moveTo>
                  <a:pt x="2555" y="8298"/>
                </a:moveTo>
                <a:lnTo>
                  <a:pt x="2750" y="8371"/>
                </a:lnTo>
                <a:lnTo>
                  <a:pt x="2945" y="8420"/>
                </a:lnTo>
                <a:lnTo>
                  <a:pt x="3334" y="8468"/>
                </a:lnTo>
                <a:lnTo>
                  <a:pt x="3650" y="8517"/>
                </a:lnTo>
                <a:lnTo>
                  <a:pt x="3991" y="8517"/>
                </a:lnTo>
                <a:lnTo>
                  <a:pt x="4624" y="8541"/>
                </a:lnTo>
                <a:lnTo>
                  <a:pt x="4648" y="9368"/>
                </a:lnTo>
                <a:lnTo>
                  <a:pt x="4648" y="10220"/>
                </a:lnTo>
                <a:lnTo>
                  <a:pt x="3285" y="10220"/>
                </a:lnTo>
                <a:lnTo>
                  <a:pt x="2920" y="10244"/>
                </a:lnTo>
                <a:lnTo>
                  <a:pt x="2555" y="10293"/>
                </a:lnTo>
                <a:lnTo>
                  <a:pt x="2580" y="9393"/>
                </a:lnTo>
                <a:lnTo>
                  <a:pt x="2580" y="8931"/>
                </a:lnTo>
                <a:lnTo>
                  <a:pt x="2580" y="8468"/>
                </a:lnTo>
                <a:lnTo>
                  <a:pt x="2555" y="8298"/>
                </a:lnTo>
                <a:close/>
                <a:moveTo>
                  <a:pt x="14259" y="10658"/>
                </a:moveTo>
                <a:lnTo>
                  <a:pt x="14259" y="11023"/>
                </a:lnTo>
                <a:lnTo>
                  <a:pt x="14235" y="11364"/>
                </a:lnTo>
                <a:lnTo>
                  <a:pt x="14186" y="11972"/>
                </a:lnTo>
                <a:lnTo>
                  <a:pt x="14162" y="12288"/>
                </a:lnTo>
                <a:lnTo>
                  <a:pt x="14162" y="12434"/>
                </a:lnTo>
                <a:lnTo>
                  <a:pt x="14186" y="12579"/>
                </a:lnTo>
                <a:lnTo>
                  <a:pt x="14186" y="12579"/>
                </a:lnTo>
                <a:lnTo>
                  <a:pt x="13773" y="12556"/>
                </a:lnTo>
                <a:lnTo>
                  <a:pt x="13018" y="12532"/>
                </a:lnTo>
                <a:lnTo>
                  <a:pt x="12142" y="12556"/>
                </a:lnTo>
                <a:lnTo>
                  <a:pt x="12167" y="12167"/>
                </a:lnTo>
                <a:lnTo>
                  <a:pt x="12167" y="11777"/>
                </a:lnTo>
                <a:lnTo>
                  <a:pt x="12142" y="11412"/>
                </a:lnTo>
                <a:lnTo>
                  <a:pt x="12142" y="11023"/>
                </a:lnTo>
                <a:lnTo>
                  <a:pt x="12167" y="10731"/>
                </a:lnTo>
                <a:lnTo>
                  <a:pt x="13213" y="10707"/>
                </a:lnTo>
                <a:lnTo>
                  <a:pt x="14259" y="10658"/>
                </a:lnTo>
                <a:close/>
                <a:moveTo>
                  <a:pt x="11729" y="10731"/>
                </a:moveTo>
                <a:lnTo>
                  <a:pt x="11704" y="10828"/>
                </a:lnTo>
                <a:lnTo>
                  <a:pt x="11704" y="11266"/>
                </a:lnTo>
                <a:lnTo>
                  <a:pt x="11704" y="11704"/>
                </a:lnTo>
                <a:lnTo>
                  <a:pt x="11704" y="12142"/>
                </a:lnTo>
                <a:lnTo>
                  <a:pt x="11680" y="12580"/>
                </a:lnTo>
                <a:lnTo>
                  <a:pt x="11510" y="12580"/>
                </a:lnTo>
                <a:lnTo>
                  <a:pt x="9733" y="12653"/>
                </a:lnTo>
                <a:lnTo>
                  <a:pt x="9758" y="12556"/>
                </a:lnTo>
                <a:lnTo>
                  <a:pt x="9733" y="12459"/>
                </a:lnTo>
                <a:lnTo>
                  <a:pt x="9709" y="12240"/>
                </a:lnTo>
                <a:lnTo>
                  <a:pt x="9709" y="11850"/>
                </a:lnTo>
                <a:lnTo>
                  <a:pt x="9733" y="11461"/>
                </a:lnTo>
                <a:lnTo>
                  <a:pt x="9806" y="10755"/>
                </a:lnTo>
                <a:lnTo>
                  <a:pt x="11729" y="10731"/>
                </a:lnTo>
                <a:close/>
                <a:moveTo>
                  <a:pt x="2555" y="10609"/>
                </a:moveTo>
                <a:lnTo>
                  <a:pt x="2872" y="10658"/>
                </a:lnTo>
                <a:lnTo>
                  <a:pt x="3188" y="10707"/>
                </a:lnTo>
                <a:lnTo>
                  <a:pt x="3845" y="10707"/>
                </a:lnTo>
                <a:lnTo>
                  <a:pt x="4624" y="10731"/>
                </a:lnTo>
                <a:lnTo>
                  <a:pt x="4599" y="11680"/>
                </a:lnTo>
                <a:lnTo>
                  <a:pt x="4575" y="12653"/>
                </a:lnTo>
                <a:lnTo>
                  <a:pt x="4064" y="12629"/>
                </a:lnTo>
                <a:lnTo>
                  <a:pt x="3553" y="12629"/>
                </a:lnTo>
                <a:lnTo>
                  <a:pt x="3042" y="12653"/>
                </a:lnTo>
                <a:lnTo>
                  <a:pt x="2555" y="12702"/>
                </a:lnTo>
                <a:lnTo>
                  <a:pt x="2555" y="11680"/>
                </a:lnTo>
                <a:lnTo>
                  <a:pt x="2531" y="10634"/>
                </a:lnTo>
                <a:lnTo>
                  <a:pt x="2555" y="10609"/>
                </a:lnTo>
                <a:close/>
                <a:moveTo>
                  <a:pt x="5378" y="10731"/>
                </a:moveTo>
                <a:lnTo>
                  <a:pt x="6984" y="10755"/>
                </a:lnTo>
                <a:lnTo>
                  <a:pt x="6887" y="12045"/>
                </a:lnTo>
                <a:lnTo>
                  <a:pt x="6862" y="12386"/>
                </a:lnTo>
                <a:lnTo>
                  <a:pt x="6887" y="12556"/>
                </a:lnTo>
                <a:lnTo>
                  <a:pt x="6911" y="12653"/>
                </a:lnTo>
                <a:lnTo>
                  <a:pt x="6960" y="12702"/>
                </a:lnTo>
                <a:lnTo>
                  <a:pt x="6035" y="12702"/>
                </a:lnTo>
                <a:lnTo>
                  <a:pt x="5110" y="12678"/>
                </a:lnTo>
                <a:lnTo>
                  <a:pt x="5062" y="12678"/>
                </a:lnTo>
                <a:lnTo>
                  <a:pt x="5062" y="12653"/>
                </a:lnTo>
                <a:lnTo>
                  <a:pt x="5062" y="11704"/>
                </a:lnTo>
                <a:lnTo>
                  <a:pt x="5110" y="10731"/>
                </a:lnTo>
                <a:close/>
                <a:moveTo>
                  <a:pt x="9393" y="10755"/>
                </a:moveTo>
                <a:lnTo>
                  <a:pt x="9296" y="11583"/>
                </a:lnTo>
                <a:lnTo>
                  <a:pt x="9271" y="11826"/>
                </a:lnTo>
                <a:lnTo>
                  <a:pt x="9247" y="12118"/>
                </a:lnTo>
                <a:lnTo>
                  <a:pt x="9271" y="12288"/>
                </a:lnTo>
                <a:lnTo>
                  <a:pt x="9271" y="12434"/>
                </a:lnTo>
                <a:lnTo>
                  <a:pt x="9320" y="12556"/>
                </a:lnTo>
                <a:lnTo>
                  <a:pt x="9369" y="12678"/>
                </a:lnTo>
                <a:lnTo>
                  <a:pt x="8225" y="12702"/>
                </a:lnTo>
                <a:lnTo>
                  <a:pt x="7325" y="12702"/>
                </a:lnTo>
                <a:lnTo>
                  <a:pt x="7349" y="12678"/>
                </a:lnTo>
                <a:lnTo>
                  <a:pt x="7373" y="12264"/>
                </a:lnTo>
                <a:lnTo>
                  <a:pt x="7398" y="11777"/>
                </a:lnTo>
                <a:lnTo>
                  <a:pt x="7471" y="10755"/>
                </a:lnTo>
                <a:close/>
                <a:moveTo>
                  <a:pt x="13578" y="5451"/>
                </a:moveTo>
                <a:lnTo>
                  <a:pt x="13335" y="5475"/>
                </a:lnTo>
                <a:lnTo>
                  <a:pt x="12945" y="5500"/>
                </a:lnTo>
                <a:lnTo>
                  <a:pt x="11607" y="5573"/>
                </a:lnTo>
                <a:lnTo>
                  <a:pt x="10950" y="5621"/>
                </a:lnTo>
                <a:lnTo>
                  <a:pt x="10293" y="5646"/>
                </a:lnTo>
                <a:lnTo>
                  <a:pt x="9150" y="5621"/>
                </a:lnTo>
                <a:lnTo>
                  <a:pt x="8006" y="5621"/>
                </a:lnTo>
                <a:lnTo>
                  <a:pt x="6887" y="5597"/>
                </a:lnTo>
                <a:lnTo>
                  <a:pt x="5743" y="5597"/>
                </a:lnTo>
                <a:lnTo>
                  <a:pt x="4624" y="5621"/>
                </a:lnTo>
                <a:lnTo>
                  <a:pt x="3504" y="5646"/>
                </a:lnTo>
                <a:lnTo>
                  <a:pt x="3188" y="5646"/>
                </a:lnTo>
                <a:lnTo>
                  <a:pt x="2872" y="5621"/>
                </a:lnTo>
                <a:lnTo>
                  <a:pt x="2531" y="5621"/>
                </a:lnTo>
                <a:lnTo>
                  <a:pt x="2385" y="5670"/>
                </a:lnTo>
                <a:lnTo>
                  <a:pt x="2239" y="5719"/>
                </a:lnTo>
                <a:lnTo>
                  <a:pt x="2190" y="5792"/>
                </a:lnTo>
                <a:lnTo>
                  <a:pt x="2166" y="5865"/>
                </a:lnTo>
                <a:lnTo>
                  <a:pt x="2190" y="5938"/>
                </a:lnTo>
                <a:lnTo>
                  <a:pt x="2239" y="5986"/>
                </a:lnTo>
                <a:lnTo>
                  <a:pt x="2166" y="6108"/>
                </a:lnTo>
                <a:lnTo>
                  <a:pt x="2117" y="6254"/>
                </a:lnTo>
                <a:lnTo>
                  <a:pt x="2093" y="6522"/>
                </a:lnTo>
                <a:lnTo>
                  <a:pt x="2069" y="6935"/>
                </a:lnTo>
                <a:lnTo>
                  <a:pt x="2069" y="7325"/>
                </a:lnTo>
                <a:lnTo>
                  <a:pt x="2117" y="8128"/>
                </a:lnTo>
                <a:lnTo>
                  <a:pt x="2166" y="8736"/>
                </a:lnTo>
                <a:lnTo>
                  <a:pt x="2166" y="9344"/>
                </a:lnTo>
                <a:lnTo>
                  <a:pt x="2142" y="10561"/>
                </a:lnTo>
                <a:lnTo>
                  <a:pt x="2117" y="11753"/>
                </a:lnTo>
                <a:lnTo>
                  <a:pt x="2093" y="12361"/>
                </a:lnTo>
                <a:lnTo>
                  <a:pt x="2117" y="12970"/>
                </a:lnTo>
                <a:lnTo>
                  <a:pt x="2117" y="13043"/>
                </a:lnTo>
                <a:lnTo>
                  <a:pt x="2166" y="13116"/>
                </a:lnTo>
                <a:lnTo>
                  <a:pt x="2215" y="13164"/>
                </a:lnTo>
                <a:lnTo>
                  <a:pt x="2288" y="13189"/>
                </a:lnTo>
                <a:lnTo>
                  <a:pt x="2361" y="13189"/>
                </a:lnTo>
                <a:lnTo>
                  <a:pt x="2434" y="13164"/>
                </a:lnTo>
                <a:lnTo>
                  <a:pt x="2482" y="13116"/>
                </a:lnTo>
                <a:lnTo>
                  <a:pt x="2531" y="13067"/>
                </a:lnTo>
                <a:lnTo>
                  <a:pt x="3821" y="13067"/>
                </a:lnTo>
                <a:lnTo>
                  <a:pt x="4453" y="13091"/>
                </a:lnTo>
                <a:lnTo>
                  <a:pt x="5110" y="13091"/>
                </a:lnTo>
                <a:lnTo>
                  <a:pt x="6668" y="13140"/>
                </a:lnTo>
                <a:lnTo>
                  <a:pt x="8225" y="13140"/>
                </a:lnTo>
                <a:lnTo>
                  <a:pt x="9758" y="13116"/>
                </a:lnTo>
                <a:lnTo>
                  <a:pt x="11315" y="13067"/>
                </a:lnTo>
                <a:lnTo>
                  <a:pt x="12118" y="13043"/>
                </a:lnTo>
                <a:lnTo>
                  <a:pt x="12921" y="13091"/>
                </a:lnTo>
                <a:lnTo>
                  <a:pt x="14600" y="13091"/>
                </a:lnTo>
                <a:lnTo>
                  <a:pt x="14649" y="13043"/>
                </a:lnTo>
                <a:lnTo>
                  <a:pt x="14722" y="13018"/>
                </a:lnTo>
                <a:lnTo>
                  <a:pt x="14746" y="12970"/>
                </a:lnTo>
                <a:lnTo>
                  <a:pt x="14795" y="12897"/>
                </a:lnTo>
                <a:lnTo>
                  <a:pt x="14795" y="12824"/>
                </a:lnTo>
                <a:lnTo>
                  <a:pt x="14795" y="12775"/>
                </a:lnTo>
                <a:lnTo>
                  <a:pt x="14746" y="12702"/>
                </a:lnTo>
                <a:lnTo>
                  <a:pt x="14746" y="12678"/>
                </a:lnTo>
                <a:lnTo>
                  <a:pt x="14673" y="12605"/>
                </a:lnTo>
                <a:lnTo>
                  <a:pt x="14697" y="12507"/>
                </a:lnTo>
                <a:lnTo>
                  <a:pt x="14770" y="11753"/>
                </a:lnTo>
                <a:lnTo>
                  <a:pt x="14795" y="11023"/>
                </a:lnTo>
                <a:lnTo>
                  <a:pt x="14770" y="10269"/>
                </a:lnTo>
                <a:lnTo>
                  <a:pt x="14722" y="9514"/>
                </a:lnTo>
                <a:lnTo>
                  <a:pt x="14697" y="8979"/>
                </a:lnTo>
                <a:lnTo>
                  <a:pt x="14722" y="8468"/>
                </a:lnTo>
                <a:lnTo>
                  <a:pt x="14770" y="7398"/>
                </a:lnTo>
                <a:lnTo>
                  <a:pt x="14795" y="7033"/>
                </a:lnTo>
                <a:lnTo>
                  <a:pt x="14770" y="6668"/>
                </a:lnTo>
                <a:lnTo>
                  <a:pt x="14722" y="6327"/>
                </a:lnTo>
                <a:lnTo>
                  <a:pt x="14624" y="5986"/>
                </a:lnTo>
                <a:lnTo>
                  <a:pt x="14624" y="5889"/>
                </a:lnTo>
                <a:lnTo>
                  <a:pt x="14600" y="5816"/>
                </a:lnTo>
                <a:lnTo>
                  <a:pt x="14551" y="5719"/>
                </a:lnTo>
                <a:lnTo>
                  <a:pt x="14478" y="5670"/>
                </a:lnTo>
                <a:lnTo>
                  <a:pt x="14381" y="5597"/>
                </a:lnTo>
                <a:lnTo>
                  <a:pt x="14284" y="5548"/>
                </a:lnTo>
                <a:lnTo>
                  <a:pt x="14065" y="5500"/>
                </a:lnTo>
                <a:lnTo>
                  <a:pt x="13846" y="5475"/>
                </a:lnTo>
                <a:lnTo>
                  <a:pt x="13578" y="5451"/>
                </a:lnTo>
                <a:close/>
                <a:moveTo>
                  <a:pt x="3796" y="4137"/>
                </a:moveTo>
                <a:lnTo>
                  <a:pt x="4916" y="4161"/>
                </a:lnTo>
                <a:lnTo>
                  <a:pt x="6059" y="4186"/>
                </a:lnTo>
                <a:lnTo>
                  <a:pt x="7179" y="4234"/>
                </a:lnTo>
                <a:lnTo>
                  <a:pt x="8322" y="4283"/>
                </a:lnTo>
                <a:lnTo>
                  <a:pt x="9393" y="4259"/>
                </a:lnTo>
                <a:lnTo>
                  <a:pt x="10463" y="4234"/>
                </a:lnTo>
                <a:lnTo>
                  <a:pt x="11534" y="4210"/>
                </a:lnTo>
                <a:lnTo>
                  <a:pt x="12605" y="4234"/>
                </a:lnTo>
                <a:lnTo>
                  <a:pt x="13529" y="4259"/>
                </a:lnTo>
                <a:lnTo>
                  <a:pt x="13992" y="4234"/>
                </a:lnTo>
                <a:lnTo>
                  <a:pt x="14478" y="4210"/>
                </a:lnTo>
                <a:lnTo>
                  <a:pt x="14916" y="4186"/>
                </a:lnTo>
                <a:lnTo>
                  <a:pt x="15379" y="4186"/>
                </a:lnTo>
                <a:lnTo>
                  <a:pt x="15817" y="4210"/>
                </a:lnTo>
                <a:lnTo>
                  <a:pt x="16060" y="4234"/>
                </a:lnTo>
                <a:lnTo>
                  <a:pt x="16279" y="4283"/>
                </a:lnTo>
                <a:lnTo>
                  <a:pt x="16303" y="4283"/>
                </a:lnTo>
                <a:lnTo>
                  <a:pt x="16303" y="4697"/>
                </a:lnTo>
                <a:lnTo>
                  <a:pt x="16279" y="5086"/>
                </a:lnTo>
                <a:lnTo>
                  <a:pt x="16230" y="6084"/>
                </a:lnTo>
                <a:lnTo>
                  <a:pt x="16206" y="7081"/>
                </a:lnTo>
                <a:lnTo>
                  <a:pt x="16182" y="9077"/>
                </a:lnTo>
                <a:lnTo>
                  <a:pt x="16157" y="10050"/>
                </a:lnTo>
                <a:lnTo>
                  <a:pt x="16133" y="10999"/>
                </a:lnTo>
                <a:lnTo>
                  <a:pt x="16157" y="11534"/>
                </a:lnTo>
                <a:lnTo>
                  <a:pt x="16206" y="12045"/>
                </a:lnTo>
                <a:lnTo>
                  <a:pt x="16279" y="12556"/>
                </a:lnTo>
                <a:lnTo>
                  <a:pt x="16328" y="13067"/>
                </a:lnTo>
                <a:lnTo>
                  <a:pt x="16328" y="13627"/>
                </a:lnTo>
                <a:lnTo>
                  <a:pt x="16303" y="14186"/>
                </a:lnTo>
                <a:lnTo>
                  <a:pt x="15281" y="14284"/>
                </a:lnTo>
                <a:lnTo>
                  <a:pt x="14259" y="14332"/>
                </a:lnTo>
                <a:lnTo>
                  <a:pt x="13213" y="14357"/>
                </a:lnTo>
                <a:lnTo>
                  <a:pt x="12191" y="14381"/>
                </a:lnTo>
                <a:lnTo>
                  <a:pt x="11096" y="14405"/>
                </a:lnTo>
                <a:lnTo>
                  <a:pt x="10025" y="14430"/>
                </a:lnTo>
                <a:lnTo>
                  <a:pt x="7860" y="14527"/>
                </a:lnTo>
                <a:lnTo>
                  <a:pt x="6789" y="14551"/>
                </a:lnTo>
                <a:lnTo>
                  <a:pt x="5719" y="14551"/>
                </a:lnTo>
                <a:lnTo>
                  <a:pt x="3602" y="14478"/>
                </a:lnTo>
                <a:lnTo>
                  <a:pt x="2604" y="14478"/>
                </a:lnTo>
                <a:lnTo>
                  <a:pt x="1606" y="14503"/>
                </a:lnTo>
                <a:lnTo>
                  <a:pt x="1047" y="14478"/>
                </a:lnTo>
                <a:lnTo>
                  <a:pt x="779" y="14478"/>
                </a:lnTo>
                <a:lnTo>
                  <a:pt x="633" y="14503"/>
                </a:lnTo>
                <a:lnTo>
                  <a:pt x="512" y="14527"/>
                </a:lnTo>
                <a:lnTo>
                  <a:pt x="463" y="13700"/>
                </a:lnTo>
                <a:lnTo>
                  <a:pt x="439" y="12848"/>
                </a:lnTo>
                <a:lnTo>
                  <a:pt x="439" y="11169"/>
                </a:lnTo>
                <a:lnTo>
                  <a:pt x="463" y="9466"/>
                </a:lnTo>
                <a:lnTo>
                  <a:pt x="487" y="7787"/>
                </a:lnTo>
                <a:lnTo>
                  <a:pt x="487" y="6887"/>
                </a:lnTo>
                <a:lnTo>
                  <a:pt x="463" y="5986"/>
                </a:lnTo>
                <a:lnTo>
                  <a:pt x="439" y="5086"/>
                </a:lnTo>
                <a:lnTo>
                  <a:pt x="463" y="4648"/>
                </a:lnTo>
                <a:lnTo>
                  <a:pt x="463" y="4186"/>
                </a:lnTo>
                <a:lnTo>
                  <a:pt x="804" y="4161"/>
                </a:lnTo>
                <a:lnTo>
                  <a:pt x="1144" y="4186"/>
                </a:lnTo>
                <a:lnTo>
                  <a:pt x="1801" y="4210"/>
                </a:lnTo>
                <a:lnTo>
                  <a:pt x="2288" y="4210"/>
                </a:lnTo>
                <a:lnTo>
                  <a:pt x="2799" y="4186"/>
                </a:lnTo>
                <a:lnTo>
                  <a:pt x="3285" y="4161"/>
                </a:lnTo>
                <a:lnTo>
                  <a:pt x="3796" y="4137"/>
                </a:lnTo>
                <a:close/>
                <a:moveTo>
                  <a:pt x="15671" y="14770"/>
                </a:moveTo>
                <a:lnTo>
                  <a:pt x="15500" y="14965"/>
                </a:lnTo>
                <a:lnTo>
                  <a:pt x="15403" y="15062"/>
                </a:lnTo>
                <a:lnTo>
                  <a:pt x="15354" y="15184"/>
                </a:lnTo>
                <a:lnTo>
                  <a:pt x="15087" y="15184"/>
                </a:lnTo>
                <a:lnTo>
                  <a:pt x="15184" y="14989"/>
                </a:lnTo>
                <a:lnTo>
                  <a:pt x="15208" y="14892"/>
                </a:lnTo>
                <a:lnTo>
                  <a:pt x="15233" y="14770"/>
                </a:lnTo>
                <a:close/>
                <a:moveTo>
                  <a:pt x="15038" y="14795"/>
                </a:moveTo>
                <a:lnTo>
                  <a:pt x="14965" y="14868"/>
                </a:lnTo>
                <a:lnTo>
                  <a:pt x="14868" y="15014"/>
                </a:lnTo>
                <a:lnTo>
                  <a:pt x="14770" y="15184"/>
                </a:lnTo>
                <a:lnTo>
                  <a:pt x="14405" y="15208"/>
                </a:lnTo>
                <a:lnTo>
                  <a:pt x="14527" y="15014"/>
                </a:lnTo>
                <a:lnTo>
                  <a:pt x="14649" y="14795"/>
                </a:lnTo>
                <a:close/>
                <a:moveTo>
                  <a:pt x="10877" y="14843"/>
                </a:moveTo>
                <a:lnTo>
                  <a:pt x="10755" y="15014"/>
                </a:lnTo>
                <a:lnTo>
                  <a:pt x="10634" y="15233"/>
                </a:lnTo>
                <a:lnTo>
                  <a:pt x="10220" y="15233"/>
                </a:lnTo>
                <a:lnTo>
                  <a:pt x="10293" y="15038"/>
                </a:lnTo>
                <a:lnTo>
                  <a:pt x="10342" y="14868"/>
                </a:lnTo>
                <a:lnTo>
                  <a:pt x="10877" y="14843"/>
                </a:lnTo>
                <a:close/>
                <a:moveTo>
                  <a:pt x="11753" y="14819"/>
                </a:moveTo>
                <a:lnTo>
                  <a:pt x="11729" y="14868"/>
                </a:lnTo>
                <a:lnTo>
                  <a:pt x="11607" y="15038"/>
                </a:lnTo>
                <a:lnTo>
                  <a:pt x="11485" y="15233"/>
                </a:lnTo>
                <a:lnTo>
                  <a:pt x="11072" y="15233"/>
                </a:lnTo>
                <a:lnTo>
                  <a:pt x="11169" y="15038"/>
                </a:lnTo>
                <a:lnTo>
                  <a:pt x="11291" y="14843"/>
                </a:lnTo>
                <a:lnTo>
                  <a:pt x="11753" y="14819"/>
                </a:lnTo>
                <a:close/>
                <a:moveTo>
                  <a:pt x="12532" y="14819"/>
                </a:moveTo>
                <a:lnTo>
                  <a:pt x="12507" y="14868"/>
                </a:lnTo>
                <a:lnTo>
                  <a:pt x="12313" y="15233"/>
                </a:lnTo>
                <a:lnTo>
                  <a:pt x="11899" y="15233"/>
                </a:lnTo>
                <a:lnTo>
                  <a:pt x="12021" y="15014"/>
                </a:lnTo>
                <a:lnTo>
                  <a:pt x="12069" y="14916"/>
                </a:lnTo>
                <a:lnTo>
                  <a:pt x="12094" y="14819"/>
                </a:lnTo>
                <a:close/>
                <a:moveTo>
                  <a:pt x="13529" y="14819"/>
                </a:moveTo>
                <a:lnTo>
                  <a:pt x="13481" y="14868"/>
                </a:lnTo>
                <a:lnTo>
                  <a:pt x="13237" y="15233"/>
                </a:lnTo>
                <a:lnTo>
                  <a:pt x="12678" y="15233"/>
                </a:lnTo>
                <a:lnTo>
                  <a:pt x="12775" y="15014"/>
                </a:lnTo>
                <a:lnTo>
                  <a:pt x="12897" y="14819"/>
                </a:lnTo>
                <a:close/>
                <a:moveTo>
                  <a:pt x="14357" y="14795"/>
                </a:moveTo>
                <a:lnTo>
                  <a:pt x="14186" y="15014"/>
                </a:lnTo>
                <a:lnTo>
                  <a:pt x="14016" y="15208"/>
                </a:lnTo>
                <a:lnTo>
                  <a:pt x="13627" y="15233"/>
                </a:lnTo>
                <a:lnTo>
                  <a:pt x="13724" y="15062"/>
                </a:lnTo>
                <a:lnTo>
                  <a:pt x="13846" y="14868"/>
                </a:lnTo>
                <a:lnTo>
                  <a:pt x="13870" y="14819"/>
                </a:lnTo>
                <a:lnTo>
                  <a:pt x="14357" y="14795"/>
                </a:lnTo>
                <a:close/>
                <a:moveTo>
                  <a:pt x="10025" y="14868"/>
                </a:moveTo>
                <a:lnTo>
                  <a:pt x="9952" y="14989"/>
                </a:lnTo>
                <a:lnTo>
                  <a:pt x="9831" y="15233"/>
                </a:lnTo>
                <a:lnTo>
                  <a:pt x="9320" y="15257"/>
                </a:lnTo>
                <a:lnTo>
                  <a:pt x="9417" y="15087"/>
                </a:lnTo>
                <a:lnTo>
                  <a:pt x="9514" y="14892"/>
                </a:lnTo>
                <a:lnTo>
                  <a:pt x="10025" y="14868"/>
                </a:lnTo>
                <a:close/>
                <a:moveTo>
                  <a:pt x="9101" y="14916"/>
                </a:moveTo>
                <a:lnTo>
                  <a:pt x="9052" y="14989"/>
                </a:lnTo>
                <a:lnTo>
                  <a:pt x="8955" y="15111"/>
                </a:lnTo>
                <a:lnTo>
                  <a:pt x="8858" y="15281"/>
                </a:lnTo>
                <a:lnTo>
                  <a:pt x="8663" y="15281"/>
                </a:lnTo>
                <a:lnTo>
                  <a:pt x="8663" y="15257"/>
                </a:lnTo>
                <a:lnTo>
                  <a:pt x="8809" y="14916"/>
                </a:lnTo>
                <a:close/>
                <a:moveTo>
                  <a:pt x="8468" y="14941"/>
                </a:moveTo>
                <a:lnTo>
                  <a:pt x="8395" y="15038"/>
                </a:lnTo>
                <a:lnTo>
                  <a:pt x="8225" y="15281"/>
                </a:lnTo>
                <a:lnTo>
                  <a:pt x="7738" y="15306"/>
                </a:lnTo>
                <a:lnTo>
                  <a:pt x="7763" y="15281"/>
                </a:lnTo>
                <a:lnTo>
                  <a:pt x="7836" y="15135"/>
                </a:lnTo>
                <a:lnTo>
                  <a:pt x="7909" y="14965"/>
                </a:lnTo>
                <a:lnTo>
                  <a:pt x="8468" y="14941"/>
                </a:lnTo>
                <a:close/>
                <a:moveTo>
                  <a:pt x="16303" y="14746"/>
                </a:moveTo>
                <a:lnTo>
                  <a:pt x="16303" y="15014"/>
                </a:lnTo>
                <a:lnTo>
                  <a:pt x="16303" y="15306"/>
                </a:lnTo>
                <a:lnTo>
                  <a:pt x="16182" y="15257"/>
                </a:lnTo>
                <a:lnTo>
                  <a:pt x="16084" y="15233"/>
                </a:lnTo>
                <a:lnTo>
                  <a:pt x="15841" y="15208"/>
                </a:lnTo>
                <a:lnTo>
                  <a:pt x="15987" y="14989"/>
                </a:lnTo>
                <a:lnTo>
                  <a:pt x="16157" y="14746"/>
                </a:lnTo>
                <a:close/>
                <a:moveTo>
                  <a:pt x="7617" y="14965"/>
                </a:moveTo>
                <a:lnTo>
                  <a:pt x="7471" y="15160"/>
                </a:lnTo>
                <a:lnTo>
                  <a:pt x="7349" y="15330"/>
                </a:lnTo>
                <a:lnTo>
                  <a:pt x="6911" y="15330"/>
                </a:lnTo>
                <a:lnTo>
                  <a:pt x="6984" y="15160"/>
                </a:lnTo>
                <a:lnTo>
                  <a:pt x="7057" y="14965"/>
                </a:lnTo>
                <a:close/>
                <a:moveTo>
                  <a:pt x="6716" y="14965"/>
                </a:moveTo>
                <a:lnTo>
                  <a:pt x="6570" y="15160"/>
                </a:lnTo>
                <a:lnTo>
                  <a:pt x="6449" y="15354"/>
                </a:lnTo>
                <a:lnTo>
                  <a:pt x="5889" y="15379"/>
                </a:lnTo>
                <a:lnTo>
                  <a:pt x="5889" y="15379"/>
                </a:lnTo>
                <a:lnTo>
                  <a:pt x="6011" y="15257"/>
                </a:lnTo>
                <a:lnTo>
                  <a:pt x="6132" y="15135"/>
                </a:lnTo>
                <a:lnTo>
                  <a:pt x="6254" y="15038"/>
                </a:lnTo>
                <a:lnTo>
                  <a:pt x="6376" y="14965"/>
                </a:lnTo>
                <a:close/>
                <a:moveTo>
                  <a:pt x="5256" y="14941"/>
                </a:moveTo>
                <a:lnTo>
                  <a:pt x="5865" y="14965"/>
                </a:lnTo>
                <a:lnTo>
                  <a:pt x="5792" y="15038"/>
                </a:lnTo>
                <a:lnTo>
                  <a:pt x="5646" y="15184"/>
                </a:lnTo>
                <a:lnTo>
                  <a:pt x="5500" y="15379"/>
                </a:lnTo>
                <a:lnTo>
                  <a:pt x="4672" y="15379"/>
                </a:lnTo>
                <a:lnTo>
                  <a:pt x="4867" y="15233"/>
                </a:lnTo>
                <a:lnTo>
                  <a:pt x="5062" y="15135"/>
                </a:lnTo>
                <a:lnTo>
                  <a:pt x="5183" y="15038"/>
                </a:lnTo>
                <a:lnTo>
                  <a:pt x="5232" y="14989"/>
                </a:lnTo>
                <a:lnTo>
                  <a:pt x="5256" y="14941"/>
                </a:lnTo>
                <a:close/>
                <a:moveTo>
                  <a:pt x="4113" y="14916"/>
                </a:moveTo>
                <a:lnTo>
                  <a:pt x="4745" y="14941"/>
                </a:lnTo>
                <a:lnTo>
                  <a:pt x="4624" y="15038"/>
                </a:lnTo>
                <a:lnTo>
                  <a:pt x="4453" y="15184"/>
                </a:lnTo>
                <a:lnTo>
                  <a:pt x="4307" y="15354"/>
                </a:lnTo>
                <a:lnTo>
                  <a:pt x="4283" y="15403"/>
                </a:lnTo>
                <a:lnTo>
                  <a:pt x="3626" y="15403"/>
                </a:lnTo>
                <a:lnTo>
                  <a:pt x="3650" y="15354"/>
                </a:lnTo>
                <a:lnTo>
                  <a:pt x="3894" y="15087"/>
                </a:lnTo>
                <a:lnTo>
                  <a:pt x="4113" y="14916"/>
                </a:lnTo>
                <a:close/>
                <a:moveTo>
                  <a:pt x="1874" y="14892"/>
                </a:moveTo>
                <a:lnTo>
                  <a:pt x="1801" y="14965"/>
                </a:lnTo>
                <a:lnTo>
                  <a:pt x="1631" y="15184"/>
                </a:lnTo>
                <a:lnTo>
                  <a:pt x="1558" y="15281"/>
                </a:lnTo>
                <a:lnTo>
                  <a:pt x="1509" y="15427"/>
                </a:lnTo>
                <a:lnTo>
                  <a:pt x="1217" y="15427"/>
                </a:lnTo>
                <a:lnTo>
                  <a:pt x="1266" y="15354"/>
                </a:lnTo>
                <a:lnTo>
                  <a:pt x="1436" y="15208"/>
                </a:lnTo>
                <a:lnTo>
                  <a:pt x="1509" y="15160"/>
                </a:lnTo>
                <a:lnTo>
                  <a:pt x="1558" y="15135"/>
                </a:lnTo>
                <a:lnTo>
                  <a:pt x="1606" y="15087"/>
                </a:lnTo>
                <a:lnTo>
                  <a:pt x="1631" y="15038"/>
                </a:lnTo>
                <a:lnTo>
                  <a:pt x="1631" y="14965"/>
                </a:lnTo>
                <a:lnTo>
                  <a:pt x="1631" y="14892"/>
                </a:lnTo>
                <a:close/>
                <a:moveTo>
                  <a:pt x="2750" y="14892"/>
                </a:moveTo>
                <a:lnTo>
                  <a:pt x="2726" y="14916"/>
                </a:lnTo>
                <a:lnTo>
                  <a:pt x="2628" y="15087"/>
                </a:lnTo>
                <a:lnTo>
                  <a:pt x="2555" y="15233"/>
                </a:lnTo>
                <a:lnTo>
                  <a:pt x="2531" y="15330"/>
                </a:lnTo>
                <a:lnTo>
                  <a:pt x="2531" y="15427"/>
                </a:lnTo>
                <a:lnTo>
                  <a:pt x="1898" y="15427"/>
                </a:lnTo>
                <a:lnTo>
                  <a:pt x="2093" y="15233"/>
                </a:lnTo>
                <a:lnTo>
                  <a:pt x="2190" y="15135"/>
                </a:lnTo>
                <a:lnTo>
                  <a:pt x="2312" y="15038"/>
                </a:lnTo>
                <a:lnTo>
                  <a:pt x="2409" y="14989"/>
                </a:lnTo>
                <a:lnTo>
                  <a:pt x="2482" y="14892"/>
                </a:lnTo>
                <a:close/>
                <a:moveTo>
                  <a:pt x="3553" y="14892"/>
                </a:moveTo>
                <a:lnTo>
                  <a:pt x="3431" y="15062"/>
                </a:lnTo>
                <a:lnTo>
                  <a:pt x="3310" y="15208"/>
                </a:lnTo>
                <a:lnTo>
                  <a:pt x="3261" y="15306"/>
                </a:lnTo>
                <a:lnTo>
                  <a:pt x="3188" y="15403"/>
                </a:lnTo>
                <a:lnTo>
                  <a:pt x="2920" y="15427"/>
                </a:lnTo>
                <a:lnTo>
                  <a:pt x="2823" y="15427"/>
                </a:lnTo>
                <a:lnTo>
                  <a:pt x="2969" y="15233"/>
                </a:lnTo>
                <a:lnTo>
                  <a:pt x="3066" y="15111"/>
                </a:lnTo>
                <a:lnTo>
                  <a:pt x="3164" y="14989"/>
                </a:lnTo>
                <a:lnTo>
                  <a:pt x="3285" y="14892"/>
                </a:lnTo>
                <a:close/>
                <a:moveTo>
                  <a:pt x="877" y="14868"/>
                </a:moveTo>
                <a:lnTo>
                  <a:pt x="1193" y="14892"/>
                </a:lnTo>
                <a:lnTo>
                  <a:pt x="1023" y="15038"/>
                </a:lnTo>
                <a:lnTo>
                  <a:pt x="877" y="15233"/>
                </a:lnTo>
                <a:lnTo>
                  <a:pt x="804" y="15330"/>
                </a:lnTo>
                <a:lnTo>
                  <a:pt x="755" y="15452"/>
                </a:lnTo>
                <a:lnTo>
                  <a:pt x="585" y="15452"/>
                </a:lnTo>
                <a:lnTo>
                  <a:pt x="536" y="14868"/>
                </a:lnTo>
                <a:close/>
                <a:moveTo>
                  <a:pt x="13894" y="1"/>
                </a:moveTo>
                <a:lnTo>
                  <a:pt x="13724" y="49"/>
                </a:lnTo>
                <a:lnTo>
                  <a:pt x="13578" y="122"/>
                </a:lnTo>
                <a:lnTo>
                  <a:pt x="13456" y="220"/>
                </a:lnTo>
                <a:lnTo>
                  <a:pt x="13335" y="341"/>
                </a:lnTo>
                <a:lnTo>
                  <a:pt x="13262" y="463"/>
                </a:lnTo>
                <a:lnTo>
                  <a:pt x="13189" y="609"/>
                </a:lnTo>
                <a:lnTo>
                  <a:pt x="13116" y="779"/>
                </a:lnTo>
                <a:lnTo>
                  <a:pt x="13067" y="925"/>
                </a:lnTo>
                <a:lnTo>
                  <a:pt x="11996" y="925"/>
                </a:lnTo>
                <a:lnTo>
                  <a:pt x="10901" y="950"/>
                </a:lnTo>
                <a:lnTo>
                  <a:pt x="9831" y="974"/>
                </a:lnTo>
                <a:lnTo>
                  <a:pt x="8736" y="974"/>
                </a:lnTo>
                <a:lnTo>
                  <a:pt x="7641" y="998"/>
                </a:lnTo>
                <a:lnTo>
                  <a:pt x="6108" y="974"/>
                </a:lnTo>
                <a:lnTo>
                  <a:pt x="4599" y="950"/>
                </a:lnTo>
                <a:lnTo>
                  <a:pt x="4648" y="852"/>
                </a:lnTo>
                <a:lnTo>
                  <a:pt x="4624" y="731"/>
                </a:lnTo>
                <a:lnTo>
                  <a:pt x="4599" y="609"/>
                </a:lnTo>
                <a:lnTo>
                  <a:pt x="4526" y="487"/>
                </a:lnTo>
                <a:lnTo>
                  <a:pt x="4429" y="366"/>
                </a:lnTo>
                <a:lnTo>
                  <a:pt x="4332" y="293"/>
                </a:lnTo>
                <a:lnTo>
                  <a:pt x="4210" y="220"/>
                </a:lnTo>
                <a:lnTo>
                  <a:pt x="4088" y="171"/>
                </a:lnTo>
                <a:lnTo>
                  <a:pt x="3894" y="147"/>
                </a:lnTo>
                <a:lnTo>
                  <a:pt x="3723" y="147"/>
                </a:lnTo>
                <a:lnTo>
                  <a:pt x="3553" y="220"/>
                </a:lnTo>
                <a:lnTo>
                  <a:pt x="3407" y="317"/>
                </a:lnTo>
                <a:lnTo>
                  <a:pt x="3285" y="439"/>
                </a:lnTo>
                <a:lnTo>
                  <a:pt x="3188" y="585"/>
                </a:lnTo>
                <a:lnTo>
                  <a:pt x="3115" y="755"/>
                </a:lnTo>
                <a:lnTo>
                  <a:pt x="3042" y="925"/>
                </a:lnTo>
                <a:lnTo>
                  <a:pt x="3042" y="998"/>
                </a:lnTo>
                <a:lnTo>
                  <a:pt x="1242" y="1047"/>
                </a:lnTo>
                <a:lnTo>
                  <a:pt x="828" y="1023"/>
                </a:lnTo>
                <a:lnTo>
                  <a:pt x="633" y="1023"/>
                </a:lnTo>
                <a:lnTo>
                  <a:pt x="439" y="1047"/>
                </a:lnTo>
                <a:lnTo>
                  <a:pt x="390" y="1023"/>
                </a:lnTo>
                <a:lnTo>
                  <a:pt x="317" y="1023"/>
                </a:lnTo>
                <a:lnTo>
                  <a:pt x="268" y="1071"/>
                </a:lnTo>
                <a:lnTo>
                  <a:pt x="244" y="1144"/>
                </a:lnTo>
                <a:lnTo>
                  <a:pt x="268" y="1850"/>
                </a:lnTo>
                <a:lnTo>
                  <a:pt x="268" y="2215"/>
                </a:lnTo>
                <a:lnTo>
                  <a:pt x="268" y="2555"/>
                </a:lnTo>
                <a:lnTo>
                  <a:pt x="171" y="3358"/>
                </a:lnTo>
                <a:lnTo>
                  <a:pt x="74" y="4137"/>
                </a:lnTo>
                <a:lnTo>
                  <a:pt x="49" y="4624"/>
                </a:lnTo>
                <a:lnTo>
                  <a:pt x="25" y="5086"/>
                </a:lnTo>
                <a:lnTo>
                  <a:pt x="25" y="6059"/>
                </a:lnTo>
                <a:lnTo>
                  <a:pt x="49" y="7008"/>
                </a:lnTo>
                <a:lnTo>
                  <a:pt x="74" y="7982"/>
                </a:lnTo>
                <a:lnTo>
                  <a:pt x="25" y="9879"/>
                </a:lnTo>
                <a:lnTo>
                  <a:pt x="1" y="11802"/>
                </a:lnTo>
                <a:lnTo>
                  <a:pt x="1" y="12751"/>
                </a:lnTo>
                <a:lnTo>
                  <a:pt x="1" y="13700"/>
                </a:lnTo>
                <a:lnTo>
                  <a:pt x="49" y="14673"/>
                </a:lnTo>
                <a:lnTo>
                  <a:pt x="122" y="15622"/>
                </a:lnTo>
                <a:lnTo>
                  <a:pt x="122" y="15671"/>
                </a:lnTo>
                <a:lnTo>
                  <a:pt x="147" y="15719"/>
                </a:lnTo>
                <a:lnTo>
                  <a:pt x="171" y="15792"/>
                </a:lnTo>
                <a:lnTo>
                  <a:pt x="195" y="15841"/>
                </a:lnTo>
                <a:lnTo>
                  <a:pt x="244" y="15865"/>
                </a:lnTo>
                <a:lnTo>
                  <a:pt x="293" y="15890"/>
                </a:lnTo>
                <a:lnTo>
                  <a:pt x="560" y="15938"/>
                </a:lnTo>
                <a:lnTo>
                  <a:pt x="828" y="15963"/>
                </a:lnTo>
                <a:lnTo>
                  <a:pt x="1339" y="15987"/>
                </a:lnTo>
                <a:lnTo>
                  <a:pt x="1850" y="15987"/>
                </a:lnTo>
                <a:lnTo>
                  <a:pt x="2385" y="15963"/>
                </a:lnTo>
                <a:lnTo>
                  <a:pt x="3577" y="15938"/>
                </a:lnTo>
                <a:lnTo>
                  <a:pt x="4770" y="15938"/>
                </a:lnTo>
                <a:lnTo>
                  <a:pt x="5938" y="15914"/>
                </a:lnTo>
                <a:lnTo>
                  <a:pt x="7130" y="15890"/>
                </a:lnTo>
                <a:lnTo>
                  <a:pt x="9466" y="15817"/>
                </a:lnTo>
                <a:lnTo>
                  <a:pt x="10536" y="15792"/>
                </a:lnTo>
                <a:lnTo>
                  <a:pt x="11607" y="15792"/>
                </a:lnTo>
                <a:lnTo>
                  <a:pt x="12678" y="15817"/>
                </a:lnTo>
                <a:lnTo>
                  <a:pt x="13748" y="15792"/>
                </a:lnTo>
                <a:lnTo>
                  <a:pt x="15038" y="15744"/>
                </a:lnTo>
                <a:lnTo>
                  <a:pt x="15646" y="15744"/>
                </a:lnTo>
                <a:lnTo>
                  <a:pt x="15914" y="15768"/>
                </a:lnTo>
                <a:lnTo>
                  <a:pt x="16011" y="15792"/>
                </a:lnTo>
                <a:lnTo>
                  <a:pt x="16060" y="15792"/>
                </a:lnTo>
                <a:lnTo>
                  <a:pt x="16084" y="15817"/>
                </a:lnTo>
                <a:lnTo>
                  <a:pt x="16157" y="15841"/>
                </a:lnTo>
                <a:lnTo>
                  <a:pt x="16279" y="15841"/>
                </a:lnTo>
                <a:lnTo>
                  <a:pt x="16328" y="15865"/>
                </a:lnTo>
                <a:lnTo>
                  <a:pt x="16401" y="15890"/>
                </a:lnTo>
                <a:lnTo>
                  <a:pt x="16474" y="15865"/>
                </a:lnTo>
                <a:lnTo>
                  <a:pt x="16547" y="15817"/>
                </a:lnTo>
                <a:lnTo>
                  <a:pt x="16595" y="15744"/>
                </a:lnTo>
                <a:lnTo>
                  <a:pt x="16620" y="15671"/>
                </a:lnTo>
                <a:lnTo>
                  <a:pt x="16668" y="15476"/>
                </a:lnTo>
                <a:lnTo>
                  <a:pt x="16693" y="15111"/>
                </a:lnTo>
                <a:lnTo>
                  <a:pt x="16717" y="14454"/>
                </a:lnTo>
                <a:lnTo>
                  <a:pt x="16741" y="13773"/>
                </a:lnTo>
                <a:lnTo>
                  <a:pt x="16717" y="13262"/>
                </a:lnTo>
                <a:lnTo>
                  <a:pt x="16693" y="12775"/>
                </a:lnTo>
                <a:lnTo>
                  <a:pt x="16571" y="11777"/>
                </a:lnTo>
                <a:lnTo>
                  <a:pt x="16547" y="11193"/>
                </a:lnTo>
                <a:lnTo>
                  <a:pt x="16547" y="10634"/>
                </a:lnTo>
                <a:lnTo>
                  <a:pt x="16595" y="9466"/>
                </a:lnTo>
                <a:lnTo>
                  <a:pt x="16644" y="8420"/>
                </a:lnTo>
                <a:lnTo>
                  <a:pt x="16668" y="7373"/>
                </a:lnTo>
                <a:lnTo>
                  <a:pt x="16693" y="6327"/>
                </a:lnTo>
                <a:lnTo>
                  <a:pt x="16717" y="5281"/>
                </a:lnTo>
                <a:lnTo>
                  <a:pt x="16766" y="4283"/>
                </a:lnTo>
                <a:lnTo>
                  <a:pt x="16741" y="3285"/>
                </a:lnTo>
                <a:lnTo>
                  <a:pt x="16693" y="2312"/>
                </a:lnTo>
                <a:lnTo>
                  <a:pt x="16595" y="1314"/>
                </a:lnTo>
                <a:lnTo>
                  <a:pt x="16644" y="1266"/>
                </a:lnTo>
                <a:lnTo>
                  <a:pt x="16668" y="1193"/>
                </a:lnTo>
                <a:lnTo>
                  <a:pt x="16668" y="1120"/>
                </a:lnTo>
                <a:lnTo>
                  <a:pt x="16668" y="1047"/>
                </a:lnTo>
                <a:lnTo>
                  <a:pt x="16620" y="998"/>
                </a:lnTo>
                <a:lnTo>
                  <a:pt x="16571" y="950"/>
                </a:lnTo>
                <a:lnTo>
                  <a:pt x="16522" y="901"/>
                </a:lnTo>
                <a:lnTo>
                  <a:pt x="16425" y="901"/>
                </a:lnTo>
                <a:lnTo>
                  <a:pt x="14916" y="925"/>
                </a:lnTo>
                <a:lnTo>
                  <a:pt x="14965" y="877"/>
                </a:lnTo>
                <a:lnTo>
                  <a:pt x="14989" y="755"/>
                </a:lnTo>
                <a:lnTo>
                  <a:pt x="14989" y="658"/>
                </a:lnTo>
                <a:lnTo>
                  <a:pt x="14989" y="560"/>
                </a:lnTo>
                <a:lnTo>
                  <a:pt x="14941" y="463"/>
                </a:lnTo>
                <a:lnTo>
                  <a:pt x="14892" y="366"/>
                </a:lnTo>
                <a:lnTo>
                  <a:pt x="14843" y="293"/>
                </a:lnTo>
                <a:lnTo>
                  <a:pt x="14673" y="171"/>
                </a:lnTo>
                <a:lnTo>
                  <a:pt x="14503" y="74"/>
                </a:lnTo>
                <a:lnTo>
                  <a:pt x="14284" y="25"/>
                </a:lnTo>
                <a:lnTo>
                  <a:pt x="14089" y="1"/>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aphicFrame>
        <p:nvGraphicFramePr>
          <p:cNvPr id="7" name="Table 7">
            <a:extLst>
              <a:ext uri="{FF2B5EF4-FFF2-40B4-BE49-F238E27FC236}">
                <a16:creationId xmlns:a16="http://schemas.microsoft.com/office/drawing/2014/main" id="{DE9D3A71-8E72-4F86-B7BD-B3445066C470}"/>
              </a:ext>
            </a:extLst>
          </p:cNvPr>
          <p:cNvGraphicFramePr>
            <a:graphicFrameLocks noGrp="1"/>
          </p:cNvGraphicFramePr>
          <p:nvPr>
            <p:extLst>
              <p:ext uri="{D42A27DB-BD31-4B8C-83A1-F6EECF244321}">
                <p14:modId xmlns:p14="http://schemas.microsoft.com/office/powerpoint/2010/main" val="1518542090"/>
              </p:ext>
            </p:extLst>
          </p:nvPr>
        </p:nvGraphicFramePr>
        <p:xfrm>
          <a:off x="3673146" y="3502700"/>
          <a:ext cx="5184957" cy="1473200"/>
        </p:xfrm>
        <a:graphic>
          <a:graphicData uri="http://schemas.openxmlformats.org/drawingml/2006/table">
            <a:tbl>
              <a:tblPr firstRow="1" bandRow="1">
                <a:tableStyleId>{6F0DAA63-8596-4053-8DB0-2751C207C516}</a:tableStyleId>
              </a:tblPr>
              <a:tblGrid>
                <a:gridCol w="1728319">
                  <a:extLst>
                    <a:ext uri="{9D8B030D-6E8A-4147-A177-3AD203B41FA5}">
                      <a16:colId xmlns:a16="http://schemas.microsoft.com/office/drawing/2014/main" val="3589962227"/>
                    </a:ext>
                  </a:extLst>
                </a:gridCol>
                <a:gridCol w="1728319">
                  <a:extLst>
                    <a:ext uri="{9D8B030D-6E8A-4147-A177-3AD203B41FA5}">
                      <a16:colId xmlns:a16="http://schemas.microsoft.com/office/drawing/2014/main" val="3371825119"/>
                    </a:ext>
                  </a:extLst>
                </a:gridCol>
                <a:gridCol w="1728319">
                  <a:extLst>
                    <a:ext uri="{9D8B030D-6E8A-4147-A177-3AD203B41FA5}">
                      <a16:colId xmlns:a16="http://schemas.microsoft.com/office/drawing/2014/main" val="4000849983"/>
                    </a:ext>
                  </a:extLst>
                </a:gridCol>
              </a:tblGrid>
              <a:tr h="370840">
                <a:tc>
                  <a:txBody>
                    <a:bodyPr/>
                    <a:lstStyle/>
                    <a:p>
                      <a:pPr algn="ctr"/>
                      <a:r>
                        <a:rPr lang="en-US" dirty="0"/>
                        <a:t>29</a:t>
                      </a:r>
                      <a:r>
                        <a:rPr lang="en-US" baseline="30000" dirty="0"/>
                        <a:t>th</a:t>
                      </a:r>
                      <a:r>
                        <a:rPr lang="en-US" dirty="0"/>
                        <a:t> </a:t>
                      </a:r>
                    </a:p>
                  </a:txBody>
                  <a:tcPr/>
                </a:tc>
                <a:tc>
                  <a:txBody>
                    <a:bodyPr/>
                    <a:lstStyle/>
                    <a:p>
                      <a:pPr algn="ctr"/>
                      <a:r>
                        <a:rPr lang="en-US" dirty="0"/>
                        <a:t>30</a:t>
                      </a:r>
                      <a:r>
                        <a:rPr lang="en-US" baseline="30000" dirty="0"/>
                        <a:t>th</a:t>
                      </a:r>
                      <a:r>
                        <a:rPr lang="en-US" dirty="0"/>
                        <a:t> </a:t>
                      </a:r>
                    </a:p>
                  </a:txBody>
                  <a:tcPr/>
                </a:tc>
                <a:tc>
                  <a:txBody>
                    <a:bodyPr/>
                    <a:lstStyle/>
                    <a:p>
                      <a:pPr algn="ctr"/>
                      <a:r>
                        <a:rPr lang="en-US" dirty="0"/>
                        <a:t>31</a:t>
                      </a:r>
                      <a:r>
                        <a:rPr lang="en-US" baseline="30000" dirty="0"/>
                        <a:t>st</a:t>
                      </a:r>
                      <a:r>
                        <a:rPr lang="en-US" dirty="0"/>
                        <a:t> </a:t>
                      </a:r>
                    </a:p>
                  </a:txBody>
                  <a:tcPr/>
                </a:tc>
                <a:extLst>
                  <a:ext uri="{0D108BD9-81ED-4DB2-BD59-A6C34878D82A}">
                    <a16:rowId xmlns:a16="http://schemas.microsoft.com/office/drawing/2014/main" val="2693556920"/>
                  </a:ext>
                </a:extLst>
              </a:tr>
              <a:tr h="370840">
                <a:tc>
                  <a:txBody>
                    <a:bodyPr/>
                    <a:lstStyle/>
                    <a:p>
                      <a:pPr algn="ctr"/>
                      <a:r>
                        <a:rPr lang="en-US" dirty="0"/>
                        <a:t>Day -3</a:t>
                      </a:r>
                    </a:p>
                  </a:txBody>
                  <a:tcPr/>
                </a:tc>
                <a:tc>
                  <a:txBody>
                    <a:bodyPr/>
                    <a:lstStyle/>
                    <a:p>
                      <a:pPr algn="ctr"/>
                      <a:r>
                        <a:rPr lang="en-US" dirty="0"/>
                        <a:t>Day -2</a:t>
                      </a:r>
                    </a:p>
                  </a:txBody>
                  <a:tcPr/>
                </a:tc>
                <a:tc>
                  <a:txBody>
                    <a:bodyPr/>
                    <a:lstStyle/>
                    <a:p>
                      <a:pPr algn="ctr"/>
                      <a:r>
                        <a:rPr lang="en-US" dirty="0"/>
                        <a:t>Day -1</a:t>
                      </a:r>
                    </a:p>
                  </a:txBody>
                  <a:tcPr/>
                </a:tc>
                <a:extLst>
                  <a:ext uri="{0D108BD9-81ED-4DB2-BD59-A6C34878D82A}">
                    <a16:rowId xmlns:a16="http://schemas.microsoft.com/office/drawing/2014/main" val="2855140222"/>
                  </a:ext>
                </a:extLst>
              </a:tr>
              <a:tr h="370840">
                <a:tc>
                  <a:txBody>
                    <a:bodyPr/>
                    <a:lstStyle/>
                    <a:p>
                      <a:pPr algn="ctr"/>
                      <a:r>
                        <a:rPr lang="en-US" dirty="0"/>
                        <a:t>Dry Stock</a:t>
                      </a:r>
                    </a:p>
                  </a:txBody>
                  <a:tcPr/>
                </a:tc>
                <a:tc>
                  <a:txBody>
                    <a:bodyPr/>
                    <a:lstStyle/>
                    <a:p>
                      <a:pPr algn="ctr"/>
                      <a:r>
                        <a:rPr lang="en-US" dirty="0"/>
                        <a:t>Frozen</a:t>
                      </a:r>
                    </a:p>
                  </a:txBody>
                  <a:tcPr/>
                </a:tc>
                <a:tc>
                  <a:txBody>
                    <a:bodyPr/>
                    <a:lstStyle/>
                    <a:p>
                      <a:pPr algn="ctr"/>
                      <a:r>
                        <a:rPr lang="en-US" dirty="0"/>
                        <a:t>Refrigerated</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a:t>Follow-up</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a:t>Happy Meal</a:t>
                      </a:r>
                    </a:p>
                  </a:txBody>
                  <a:tcPr/>
                </a:tc>
                <a:extLst>
                  <a:ext uri="{0D108BD9-81ED-4DB2-BD59-A6C34878D82A}">
                    <a16:rowId xmlns:a16="http://schemas.microsoft.com/office/drawing/2014/main" val="374225716"/>
                  </a:ext>
                </a:extLst>
              </a:tr>
            </a:tbl>
          </a:graphicData>
        </a:graphic>
      </p:graphicFrame>
    </p:spTree>
    <p:extLst>
      <p:ext uri="{BB962C8B-B14F-4D97-AF65-F5344CB8AC3E}">
        <p14:creationId xmlns:p14="http://schemas.microsoft.com/office/powerpoint/2010/main" val="675049647"/>
      </p:ext>
    </p:extLst>
  </p:cSld>
  <p:clrMapOvr>
    <a:masterClrMapping/>
  </p:clrMapOvr>
  <p:transition>
    <p:fade thruBlk="1"/>
  </p:transition>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3D5C2-D7E5-BD45-B89B-80E263363BFB}"/>
              </a:ext>
            </a:extLst>
          </p:cNvPr>
          <p:cNvSpPr>
            <a:spLocks noGrp="1"/>
          </p:cNvSpPr>
          <p:nvPr>
            <p:ph type="ctrTitle"/>
          </p:nvPr>
        </p:nvSpPr>
        <p:spPr/>
        <p:txBody>
          <a:bodyPr/>
          <a:lstStyle/>
          <a:p>
            <a:r>
              <a:rPr lang="en-US" dirty="0"/>
              <a:t>Questions?</a:t>
            </a:r>
          </a:p>
        </p:txBody>
      </p:sp>
      <p:sp>
        <p:nvSpPr>
          <p:cNvPr id="3" name="Slide Number Placeholder 2">
            <a:extLst>
              <a:ext uri="{FF2B5EF4-FFF2-40B4-BE49-F238E27FC236}">
                <a16:creationId xmlns:a16="http://schemas.microsoft.com/office/drawing/2014/main" id="{60B67018-DCC8-7E41-815C-B5CE4F0E3001}"/>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54</a:t>
            </a:fld>
            <a:endParaRPr lang="en" dirty="0"/>
          </a:p>
        </p:txBody>
      </p:sp>
      <p:sp>
        <p:nvSpPr>
          <p:cNvPr id="4" name="Footer Placeholder 3">
            <a:extLst>
              <a:ext uri="{FF2B5EF4-FFF2-40B4-BE49-F238E27FC236}">
                <a16:creationId xmlns:a16="http://schemas.microsoft.com/office/drawing/2014/main" id="{7B6B983B-C45A-C246-B5FC-73D1C293D5A4}"/>
              </a:ext>
            </a:extLst>
          </p:cNvPr>
          <p:cNvSpPr>
            <a:spLocks noGrp="1"/>
          </p:cNvSpPr>
          <p:nvPr>
            <p:ph type="ftr" sz="quarter" idx="3"/>
          </p:nvPr>
        </p:nvSpPr>
        <p:spPr/>
        <p:txBody>
          <a:bodyPr/>
          <a:lstStyle/>
          <a:p>
            <a:r>
              <a:rPr lang="en-US" dirty="0"/>
              <a:t>© 2021 QsrSoft, LLC. All rights reserved</a:t>
            </a:r>
          </a:p>
        </p:txBody>
      </p:sp>
    </p:spTree>
    <p:extLst>
      <p:ext uri="{BB962C8B-B14F-4D97-AF65-F5344CB8AC3E}">
        <p14:creationId xmlns:p14="http://schemas.microsoft.com/office/powerpoint/2010/main" val="699115127"/>
      </p:ext>
    </p:extLst>
  </p:cSld>
  <p:clrMapOvr>
    <a:masterClrMapping/>
  </p:clrMapOvr>
  <p:transition>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100000">
              <a:srgbClr val="00FFFF"/>
            </a:gs>
          </a:gsLst>
          <a:lin ang="5400012"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FD0F4-D341-F24F-B8DF-23208A04E7DC}"/>
              </a:ext>
            </a:extLst>
          </p:cNvPr>
          <p:cNvSpPr>
            <a:spLocks noGrp="1"/>
          </p:cNvSpPr>
          <p:nvPr>
            <p:ph type="title"/>
          </p:nvPr>
        </p:nvSpPr>
        <p:spPr/>
        <p:txBody>
          <a:bodyPr/>
          <a:lstStyle/>
          <a:p>
            <a:r>
              <a:rPr lang="en-US" dirty="0"/>
              <a:t>Food Over Base</a:t>
            </a:r>
          </a:p>
        </p:txBody>
      </p:sp>
      <p:sp>
        <p:nvSpPr>
          <p:cNvPr id="3" name="Text Placeholder 2">
            <a:extLst>
              <a:ext uri="{FF2B5EF4-FFF2-40B4-BE49-F238E27FC236}">
                <a16:creationId xmlns:a16="http://schemas.microsoft.com/office/drawing/2014/main" id="{C3B6E40E-B19F-9A44-AE83-BB3E809C0FB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D8C432-7A08-4A49-9D03-BF7373650CC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55</a:t>
            </a:fld>
            <a:endParaRPr lang="en" dirty="0"/>
          </a:p>
        </p:txBody>
      </p:sp>
      <p:sp>
        <p:nvSpPr>
          <p:cNvPr id="5" name="Footer Placeholder 4">
            <a:extLst>
              <a:ext uri="{FF2B5EF4-FFF2-40B4-BE49-F238E27FC236}">
                <a16:creationId xmlns:a16="http://schemas.microsoft.com/office/drawing/2014/main" id="{4D66AEC6-6386-CD46-BD0A-9F1E8ABE7E81}"/>
              </a:ext>
            </a:extLst>
          </p:cNvPr>
          <p:cNvSpPr>
            <a:spLocks noGrp="1"/>
          </p:cNvSpPr>
          <p:nvPr>
            <p:ph type="ftr" sz="quarter" idx="3"/>
          </p:nvPr>
        </p:nvSpPr>
        <p:spPr/>
        <p:txBody>
          <a:bodyPr/>
          <a:lstStyle/>
          <a:p>
            <a:r>
              <a:rPr lang="en-US" dirty="0"/>
              <a:t>© 2021 QsrSoft, LLC. All rights reserved</a:t>
            </a:r>
          </a:p>
        </p:txBody>
      </p:sp>
      <p:pic>
        <p:nvPicPr>
          <p:cNvPr id="7" name="Picture 6" descr="A screenshot of a social media post&#10;&#10;Description automatically generated">
            <a:extLst>
              <a:ext uri="{FF2B5EF4-FFF2-40B4-BE49-F238E27FC236}">
                <a16:creationId xmlns:a16="http://schemas.microsoft.com/office/drawing/2014/main" id="{30D5880A-B25A-7A4C-9517-A8EFC9858FE9}"/>
              </a:ext>
            </a:extLst>
          </p:cNvPr>
          <p:cNvPicPr>
            <a:picLocks noChangeAspect="1"/>
          </p:cNvPicPr>
          <p:nvPr/>
        </p:nvPicPr>
        <p:blipFill>
          <a:blip r:embed="rId3"/>
          <a:stretch>
            <a:fillRect/>
          </a:stretch>
        </p:blipFill>
        <p:spPr>
          <a:xfrm>
            <a:off x="2695808" y="718457"/>
            <a:ext cx="6333476" cy="3706586"/>
          </a:xfrm>
          <a:prstGeom prst="rect">
            <a:avLst/>
          </a:prstGeom>
        </p:spPr>
      </p:pic>
    </p:spTree>
    <p:extLst>
      <p:ext uri="{BB962C8B-B14F-4D97-AF65-F5344CB8AC3E}">
        <p14:creationId xmlns:p14="http://schemas.microsoft.com/office/powerpoint/2010/main" val="2361298155"/>
      </p:ext>
    </p:extLst>
  </p:cSld>
  <p:clrMapOvr>
    <a:masterClrMapping/>
  </p:clrMapOvr>
  <p:transition>
    <p:fade thruBlk="1"/>
  </p:transition>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100000">
              <a:srgbClr val="00FFFF"/>
            </a:gs>
          </a:gsLst>
          <a:lin ang="5400012"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FD0F4-D341-F24F-B8DF-23208A04E7DC}"/>
              </a:ext>
            </a:extLst>
          </p:cNvPr>
          <p:cNvSpPr>
            <a:spLocks noGrp="1"/>
          </p:cNvSpPr>
          <p:nvPr>
            <p:ph type="title"/>
          </p:nvPr>
        </p:nvSpPr>
        <p:spPr>
          <a:xfrm>
            <a:off x="457075" y="911700"/>
            <a:ext cx="2424437" cy="3327600"/>
          </a:xfrm>
        </p:spPr>
        <p:txBody>
          <a:bodyPr/>
          <a:lstStyle/>
          <a:p>
            <a:r>
              <a:rPr lang="en-US" dirty="0"/>
              <a:t>FOB Contributors</a:t>
            </a:r>
          </a:p>
        </p:txBody>
      </p:sp>
      <p:sp>
        <p:nvSpPr>
          <p:cNvPr id="3" name="Text Placeholder 2">
            <a:extLst>
              <a:ext uri="{FF2B5EF4-FFF2-40B4-BE49-F238E27FC236}">
                <a16:creationId xmlns:a16="http://schemas.microsoft.com/office/drawing/2014/main" id="{C3B6E40E-B19F-9A44-AE83-BB3E809C0FB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D8C432-7A08-4A49-9D03-BF7373650CC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56</a:t>
            </a:fld>
            <a:endParaRPr lang="en" dirty="0"/>
          </a:p>
        </p:txBody>
      </p:sp>
      <p:sp>
        <p:nvSpPr>
          <p:cNvPr id="5" name="Footer Placeholder 4">
            <a:extLst>
              <a:ext uri="{FF2B5EF4-FFF2-40B4-BE49-F238E27FC236}">
                <a16:creationId xmlns:a16="http://schemas.microsoft.com/office/drawing/2014/main" id="{4D66AEC6-6386-CD46-BD0A-9F1E8ABE7E81}"/>
              </a:ext>
            </a:extLst>
          </p:cNvPr>
          <p:cNvSpPr>
            <a:spLocks noGrp="1"/>
          </p:cNvSpPr>
          <p:nvPr>
            <p:ph type="ftr" sz="quarter" idx="3"/>
          </p:nvPr>
        </p:nvSpPr>
        <p:spPr/>
        <p:txBody>
          <a:bodyPr/>
          <a:lstStyle/>
          <a:p>
            <a:r>
              <a:rPr lang="en-US" dirty="0"/>
              <a:t>© 2021 QsrSoft, LLC. All rights reserved</a:t>
            </a:r>
          </a:p>
        </p:txBody>
      </p:sp>
      <p:pic>
        <p:nvPicPr>
          <p:cNvPr id="8" name="Picture 7" descr="A screenshot of a cell phone&#10;&#10;Description automatically generated">
            <a:extLst>
              <a:ext uri="{FF2B5EF4-FFF2-40B4-BE49-F238E27FC236}">
                <a16:creationId xmlns:a16="http://schemas.microsoft.com/office/drawing/2014/main" id="{2E990E16-5DAE-3548-97D6-F582D371797B}"/>
              </a:ext>
            </a:extLst>
          </p:cNvPr>
          <p:cNvPicPr>
            <a:picLocks noChangeAspect="1"/>
          </p:cNvPicPr>
          <p:nvPr/>
        </p:nvPicPr>
        <p:blipFill>
          <a:blip r:embed="rId3"/>
          <a:stretch>
            <a:fillRect/>
          </a:stretch>
        </p:blipFill>
        <p:spPr>
          <a:xfrm>
            <a:off x="3669994" y="1068347"/>
            <a:ext cx="5191262" cy="3022056"/>
          </a:xfrm>
          <a:prstGeom prst="rect">
            <a:avLst/>
          </a:prstGeom>
        </p:spPr>
      </p:pic>
    </p:spTree>
    <p:extLst>
      <p:ext uri="{BB962C8B-B14F-4D97-AF65-F5344CB8AC3E}">
        <p14:creationId xmlns:p14="http://schemas.microsoft.com/office/powerpoint/2010/main" val="2459542884"/>
      </p:ext>
    </p:extLst>
  </p:cSld>
  <p:clrMapOvr>
    <a:masterClrMapping/>
  </p:clrMapOvr>
  <p:transition>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3F32A-07E5-B240-8A1C-17F7CD9DD783}"/>
              </a:ext>
            </a:extLst>
          </p:cNvPr>
          <p:cNvSpPr>
            <a:spLocks noGrp="1"/>
          </p:cNvSpPr>
          <p:nvPr>
            <p:ph type="title"/>
          </p:nvPr>
        </p:nvSpPr>
        <p:spPr>
          <a:xfrm>
            <a:off x="514830" y="911700"/>
            <a:ext cx="2204970" cy="3327600"/>
          </a:xfrm>
        </p:spPr>
        <p:txBody>
          <a:bodyPr/>
          <a:lstStyle/>
          <a:p>
            <a:r>
              <a:rPr lang="en-US" dirty="0"/>
              <a:t>Condiments</a:t>
            </a:r>
          </a:p>
        </p:txBody>
      </p:sp>
      <p:sp>
        <p:nvSpPr>
          <p:cNvPr id="3" name="Text Placeholder 2">
            <a:extLst>
              <a:ext uri="{FF2B5EF4-FFF2-40B4-BE49-F238E27FC236}">
                <a16:creationId xmlns:a16="http://schemas.microsoft.com/office/drawing/2014/main" id="{D6ECACB1-33A8-F54B-A328-0152428BDA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5C07F4F-AE4C-D140-A02E-E3E4FF6A70D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57</a:t>
            </a:fld>
            <a:endParaRPr lang="en" dirty="0"/>
          </a:p>
        </p:txBody>
      </p:sp>
      <p:sp>
        <p:nvSpPr>
          <p:cNvPr id="5" name="Footer Placeholder 4">
            <a:extLst>
              <a:ext uri="{FF2B5EF4-FFF2-40B4-BE49-F238E27FC236}">
                <a16:creationId xmlns:a16="http://schemas.microsoft.com/office/drawing/2014/main" id="{4EB3DB1C-2067-CB44-80C0-5378E89C7C51}"/>
              </a:ext>
            </a:extLst>
          </p:cNvPr>
          <p:cNvSpPr>
            <a:spLocks noGrp="1"/>
          </p:cNvSpPr>
          <p:nvPr>
            <p:ph type="ftr" sz="quarter" idx="3"/>
          </p:nvPr>
        </p:nvSpPr>
        <p:spPr/>
        <p:txBody>
          <a:bodyPr/>
          <a:lstStyle/>
          <a:p>
            <a:r>
              <a:rPr lang="en-US" dirty="0"/>
              <a:t>© 2021 QsrSoft, LLC. All rights reserved</a:t>
            </a:r>
          </a:p>
        </p:txBody>
      </p:sp>
      <p:pic>
        <p:nvPicPr>
          <p:cNvPr id="7" name="Picture 6" descr="A screenshot of a cell phone&#10;&#10;Description automatically generated">
            <a:extLst>
              <a:ext uri="{FF2B5EF4-FFF2-40B4-BE49-F238E27FC236}">
                <a16:creationId xmlns:a16="http://schemas.microsoft.com/office/drawing/2014/main" id="{774FC1AE-AA97-5247-B624-00893DC0B04D}"/>
              </a:ext>
            </a:extLst>
          </p:cNvPr>
          <p:cNvPicPr>
            <a:picLocks noChangeAspect="1"/>
          </p:cNvPicPr>
          <p:nvPr/>
        </p:nvPicPr>
        <p:blipFill>
          <a:blip r:embed="rId3"/>
          <a:stretch>
            <a:fillRect/>
          </a:stretch>
        </p:blipFill>
        <p:spPr>
          <a:xfrm>
            <a:off x="2719800" y="597934"/>
            <a:ext cx="6091703" cy="3962882"/>
          </a:xfrm>
          <a:prstGeom prst="rect">
            <a:avLst/>
          </a:prstGeom>
        </p:spPr>
      </p:pic>
      <p:sp>
        <p:nvSpPr>
          <p:cNvPr id="6" name="Oval 5">
            <a:extLst>
              <a:ext uri="{FF2B5EF4-FFF2-40B4-BE49-F238E27FC236}">
                <a16:creationId xmlns:a16="http://schemas.microsoft.com/office/drawing/2014/main" id="{43346E38-732B-1A45-BF6F-3304F9EE2559}"/>
              </a:ext>
            </a:extLst>
          </p:cNvPr>
          <p:cNvSpPr/>
          <p:nvPr/>
        </p:nvSpPr>
        <p:spPr>
          <a:xfrm>
            <a:off x="4641448" y="2465407"/>
            <a:ext cx="740780" cy="34724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3183DE8E-CA53-C64B-BDFB-9CA2A763FA24}"/>
              </a:ext>
            </a:extLst>
          </p:cNvPr>
          <p:cNvSpPr/>
          <p:nvPr/>
        </p:nvSpPr>
        <p:spPr>
          <a:xfrm>
            <a:off x="6136363" y="2465407"/>
            <a:ext cx="740780" cy="34724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9504363"/>
      </p:ext>
    </p:extLst>
  </p:cSld>
  <p:clrMapOvr>
    <a:masterClrMapping/>
  </p:clrMapOvr>
  <p:transition>
    <p:fade thruBlk="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A0DAA-C81B-5142-9345-11FF37CA3099}"/>
              </a:ext>
            </a:extLst>
          </p:cNvPr>
          <p:cNvSpPr>
            <a:spLocks noGrp="1"/>
          </p:cNvSpPr>
          <p:nvPr>
            <p:ph type="title"/>
          </p:nvPr>
        </p:nvSpPr>
        <p:spPr/>
        <p:txBody>
          <a:bodyPr/>
          <a:lstStyle/>
          <a:p>
            <a:r>
              <a:rPr lang="en-US" dirty="0"/>
              <a:t>How do I recognize high condiment usage?</a:t>
            </a:r>
          </a:p>
        </p:txBody>
      </p:sp>
      <p:sp>
        <p:nvSpPr>
          <p:cNvPr id="3" name="Text Placeholder 2">
            <a:extLst>
              <a:ext uri="{FF2B5EF4-FFF2-40B4-BE49-F238E27FC236}">
                <a16:creationId xmlns:a16="http://schemas.microsoft.com/office/drawing/2014/main" id="{1443E454-4078-594C-9592-AA94CBB7DE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3D4982-455A-4B42-896E-F7D6D9B856D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58</a:t>
            </a:fld>
            <a:endParaRPr lang="en" dirty="0"/>
          </a:p>
        </p:txBody>
      </p:sp>
      <p:sp>
        <p:nvSpPr>
          <p:cNvPr id="5" name="Footer Placeholder 4">
            <a:extLst>
              <a:ext uri="{FF2B5EF4-FFF2-40B4-BE49-F238E27FC236}">
                <a16:creationId xmlns:a16="http://schemas.microsoft.com/office/drawing/2014/main" id="{35DAE9BA-4B66-7F49-9A1C-86DB499996AE}"/>
              </a:ext>
            </a:extLst>
          </p:cNvPr>
          <p:cNvSpPr>
            <a:spLocks noGrp="1"/>
          </p:cNvSpPr>
          <p:nvPr>
            <p:ph type="ftr" sz="quarter" idx="3"/>
          </p:nvPr>
        </p:nvSpPr>
        <p:spPr/>
        <p:txBody>
          <a:bodyPr/>
          <a:lstStyle/>
          <a:p>
            <a:r>
              <a:rPr lang="en-US" dirty="0"/>
              <a:t>© 2021 QsrSoft, LLC. All rights reserved</a:t>
            </a:r>
          </a:p>
        </p:txBody>
      </p:sp>
      <p:pic>
        <p:nvPicPr>
          <p:cNvPr id="7" name="Picture 6" descr="A screenshot of a cell phone&#10;&#10;Description automatically generated">
            <a:extLst>
              <a:ext uri="{FF2B5EF4-FFF2-40B4-BE49-F238E27FC236}">
                <a16:creationId xmlns:a16="http://schemas.microsoft.com/office/drawing/2014/main" id="{84CD3CDD-584D-684B-ADA4-242DE1E0F1BD}"/>
              </a:ext>
            </a:extLst>
          </p:cNvPr>
          <p:cNvPicPr>
            <a:picLocks noChangeAspect="1"/>
          </p:cNvPicPr>
          <p:nvPr/>
        </p:nvPicPr>
        <p:blipFill>
          <a:blip r:embed="rId3"/>
          <a:stretch>
            <a:fillRect/>
          </a:stretch>
        </p:blipFill>
        <p:spPr>
          <a:xfrm>
            <a:off x="2719800" y="840952"/>
            <a:ext cx="6155088" cy="3476846"/>
          </a:xfrm>
          <a:prstGeom prst="rect">
            <a:avLst/>
          </a:prstGeom>
        </p:spPr>
      </p:pic>
      <p:sp>
        <p:nvSpPr>
          <p:cNvPr id="8" name="Down Arrow 7">
            <a:extLst>
              <a:ext uri="{FF2B5EF4-FFF2-40B4-BE49-F238E27FC236}">
                <a16:creationId xmlns:a16="http://schemas.microsoft.com/office/drawing/2014/main" id="{4EAE1B4E-88A7-0042-8DFF-CEBDC6E4D72F}"/>
              </a:ext>
            </a:extLst>
          </p:cNvPr>
          <p:cNvSpPr/>
          <p:nvPr/>
        </p:nvSpPr>
        <p:spPr>
          <a:xfrm>
            <a:off x="5720146" y="756326"/>
            <a:ext cx="1513865" cy="1006997"/>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Sort</a:t>
            </a:r>
          </a:p>
        </p:txBody>
      </p:sp>
    </p:spTree>
    <p:extLst>
      <p:ext uri="{BB962C8B-B14F-4D97-AF65-F5344CB8AC3E}">
        <p14:creationId xmlns:p14="http://schemas.microsoft.com/office/powerpoint/2010/main" val="965310151"/>
      </p:ext>
    </p:extLst>
  </p:cSld>
  <p:clrMapOvr>
    <a:masterClrMapping/>
  </p:clrMapOvr>
  <p:transition>
    <p:fade thruBlk="1"/>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BD6AC-D7A4-C948-92D5-ACDF0C451A2B}"/>
              </a:ext>
            </a:extLst>
          </p:cNvPr>
          <p:cNvSpPr>
            <a:spLocks noGrp="1"/>
          </p:cNvSpPr>
          <p:nvPr>
            <p:ph type="title"/>
          </p:nvPr>
        </p:nvSpPr>
        <p:spPr/>
        <p:txBody>
          <a:bodyPr/>
          <a:lstStyle/>
          <a:p>
            <a:r>
              <a:rPr lang="en-US" dirty="0"/>
              <a:t>Incorrect inventory shown over time.</a:t>
            </a:r>
          </a:p>
        </p:txBody>
      </p:sp>
      <p:sp>
        <p:nvSpPr>
          <p:cNvPr id="3" name="Text Placeholder 2">
            <a:extLst>
              <a:ext uri="{FF2B5EF4-FFF2-40B4-BE49-F238E27FC236}">
                <a16:creationId xmlns:a16="http://schemas.microsoft.com/office/drawing/2014/main" id="{9FA9CA4E-7D3F-194C-94EC-9EAAC6E2A41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D2E596-7D23-2545-B55E-CCB2B3ABBE7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59</a:t>
            </a:fld>
            <a:endParaRPr lang="en" dirty="0"/>
          </a:p>
        </p:txBody>
      </p:sp>
      <p:sp>
        <p:nvSpPr>
          <p:cNvPr id="5" name="Footer Placeholder 4">
            <a:extLst>
              <a:ext uri="{FF2B5EF4-FFF2-40B4-BE49-F238E27FC236}">
                <a16:creationId xmlns:a16="http://schemas.microsoft.com/office/drawing/2014/main" id="{9E1773D3-CAE0-AF47-891C-DA6F561C074A}"/>
              </a:ext>
            </a:extLst>
          </p:cNvPr>
          <p:cNvSpPr>
            <a:spLocks noGrp="1"/>
          </p:cNvSpPr>
          <p:nvPr>
            <p:ph type="ftr" sz="quarter" idx="3"/>
          </p:nvPr>
        </p:nvSpPr>
        <p:spPr/>
        <p:txBody>
          <a:bodyPr/>
          <a:lstStyle/>
          <a:p>
            <a:r>
              <a:rPr lang="en-US" dirty="0"/>
              <a:t>© 2021 QsrSoft, LLC. All rights reserved</a:t>
            </a:r>
          </a:p>
        </p:txBody>
      </p:sp>
      <p:grpSp>
        <p:nvGrpSpPr>
          <p:cNvPr id="6" name="Group 5">
            <a:extLst>
              <a:ext uri="{FF2B5EF4-FFF2-40B4-BE49-F238E27FC236}">
                <a16:creationId xmlns:a16="http://schemas.microsoft.com/office/drawing/2014/main" id="{5F113828-B72E-E646-9118-1ADD17B47B11}"/>
              </a:ext>
            </a:extLst>
          </p:cNvPr>
          <p:cNvGrpSpPr/>
          <p:nvPr/>
        </p:nvGrpSpPr>
        <p:grpSpPr>
          <a:xfrm>
            <a:off x="2361235" y="1287945"/>
            <a:ext cx="6782765" cy="2669218"/>
            <a:chOff x="1837023" y="938460"/>
            <a:chExt cx="7211028" cy="2917969"/>
          </a:xfrm>
        </p:grpSpPr>
        <p:pic>
          <p:nvPicPr>
            <p:cNvPr id="7" name="Picture 6" descr="A screenshot of a cell phone&#10;&#10;Description automatically generated">
              <a:extLst>
                <a:ext uri="{FF2B5EF4-FFF2-40B4-BE49-F238E27FC236}">
                  <a16:creationId xmlns:a16="http://schemas.microsoft.com/office/drawing/2014/main" id="{9FD4379F-D484-4A4E-ADF2-9FEB0FBD9C51}"/>
                </a:ext>
              </a:extLst>
            </p:cNvPr>
            <p:cNvPicPr>
              <a:picLocks noChangeAspect="1"/>
            </p:cNvPicPr>
            <p:nvPr/>
          </p:nvPicPr>
          <p:blipFill>
            <a:blip r:embed="rId3"/>
            <a:stretch>
              <a:fillRect/>
            </a:stretch>
          </p:blipFill>
          <p:spPr>
            <a:xfrm>
              <a:off x="1837023" y="938460"/>
              <a:ext cx="7211028" cy="2024547"/>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CF181B8D-9AF1-1F42-AF92-D8E9252C5228}"/>
                </a:ext>
              </a:extLst>
            </p:cNvPr>
            <p:cNvPicPr>
              <a:picLocks noChangeAspect="1"/>
            </p:cNvPicPr>
            <p:nvPr/>
          </p:nvPicPr>
          <p:blipFill>
            <a:blip r:embed="rId4"/>
            <a:stretch>
              <a:fillRect/>
            </a:stretch>
          </p:blipFill>
          <p:spPr>
            <a:xfrm>
              <a:off x="1837023" y="2951701"/>
              <a:ext cx="7192261" cy="904728"/>
            </a:xfrm>
            <a:prstGeom prst="rect">
              <a:avLst/>
            </a:prstGeom>
          </p:spPr>
        </p:pic>
      </p:grpSp>
    </p:spTree>
    <p:extLst>
      <p:ext uri="{BB962C8B-B14F-4D97-AF65-F5344CB8AC3E}">
        <p14:creationId xmlns:p14="http://schemas.microsoft.com/office/powerpoint/2010/main" val="2105162129"/>
      </p:ext>
    </p:extLst>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97690-00E3-1542-B0CD-0A8EA4D7B4DE}"/>
              </a:ext>
            </a:extLst>
          </p:cNvPr>
          <p:cNvSpPr>
            <a:spLocks noGrp="1"/>
          </p:cNvSpPr>
          <p:nvPr>
            <p:ph type="ctrTitle"/>
          </p:nvPr>
        </p:nvSpPr>
        <p:spPr/>
        <p:txBody>
          <a:bodyPr/>
          <a:lstStyle/>
          <a:p>
            <a:r>
              <a:rPr lang="en-US" dirty="0"/>
              <a:t>Questions?</a:t>
            </a:r>
          </a:p>
        </p:txBody>
      </p:sp>
      <p:sp>
        <p:nvSpPr>
          <p:cNvPr id="3" name="Slide Number Placeholder 2">
            <a:extLst>
              <a:ext uri="{FF2B5EF4-FFF2-40B4-BE49-F238E27FC236}">
                <a16:creationId xmlns:a16="http://schemas.microsoft.com/office/drawing/2014/main" id="{599CC91B-B921-494E-84A6-53B5018FDC96}"/>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6</a:t>
            </a:fld>
            <a:endParaRPr lang="en" dirty="0"/>
          </a:p>
        </p:txBody>
      </p:sp>
      <p:sp>
        <p:nvSpPr>
          <p:cNvPr id="4" name="Footer Placeholder 3">
            <a:extLst>
              <a:ext uri="{FF2B5EF4-FFF2-40B4-BE49-F238E27FC236}">
                <a16:creationId xmlns:a16="http://schemas.microsoft.com/office/drawing/2014/main" id="{6B21F43F-9999-AE41-8B89-4816945A4B2A}"/>
              </a:ext>
            </a:extLst>
          </p:cNvPr>
          <p:cNvSpPr>
            <a:spLocks noGrp="1"/>
          </p:cNvSpPr>
          <p:nvPr>
            <p:ph type="ftr" sz="quarter" idx="3"/>
          </p:nvPr>
        </p:nvSpPr>
        <p:spPr/>
        <p:txBody>
          <a:bodyPr/>
          <a:lstStyle/>
          <a:p>
            <a:r>
              <a:rPr lang="en-US" dirty="0"/>
              <a:t>© 2021 QsrSoft, LLC. All rights reserved</a:t>
            </a:r>
          </a:p>
        </p:txBody>
      </p:sp>
    </p:spTree>
    <p:extLst>
      <p:ext uri="{BB962C8B-B14F-4D97-AF65-F5344CB8AC3E}">
        <p14:creationId xmlns:p14="http://schemas.microsoft.com/office/powerpoint/2010/main" val="2750607183"/>
      </p:ext>
    </p:extLst>
  </p:cSld>
  <p:clrMapOvr>
    <a:masterClrMapping/>
  </p:clrMapOvr>
  <p:transition>
    <p:fade thruBlk="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5E6DF-1C23-6648-AF9D-6DDE9A327DFD}"/>
              </a:ext>
            </a:extLst>
          </p:cNvPr>
          <p:cNvSpPr>
            <a:spLocks noGrp="1"/>
          </p:cNvSpPr>
          <p:nvPr>
            <p:ph type="ctrTitle"/>
          </p:nvPr>
        </p:nvSpPr>
        <p:spPr/>
        <p:txBody>
          <a:bodyPr/>
          <a:lstStyle/>
          <a:p>
            <a:r>
              <a:rPr lang="en-US" dirty="0"/>
              <a:t>Questions?</a:t>
            </a:r>
          </a:p>
        </p:txBody>
      </p:sp>
      <p:sp>
        <p:nvSpPr>
          <p:cNvPr id="3" name="Slide Number Placeholder 2">
            <a:extLst>
              <a:ext uri="{FF2B5EF4-FFF2-40B4-BE49-F238E27FC236}">
                <a16:creationId xmlns:a16="http://schemas.microsoft.com/office/drawing/2014/main" id="{E90A62A1-248F-9740-959C-BA00D6D55B86}"/>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60</a:t>
            </a:fld>
            <a:endParaRPr lang="en" dirty="0"/>
          </a:p>
        </p:txBody>
      </p:sp>
      <p:sp>
        <p:nvSpPr>
          <p:cNvPr id="4" name="Footer Placeholder 3">
            <a:extLst>
              <a:ext uri="{FF2B5EF4-FFF2-40B4-BE49-F238E27FC236}">
                <a16:creationId xmlns:a16="http://schemas.microsoft.com/office/drawing/2014/main" id="{37681A95-69A3-FB46-9CE7-564E7FFF11F3}"/>
              </a:ext>
            </a:extLst>
          </p:cNvPr>
          <p:cNvSpPr>
            <a:spLocks noGrp="1"/>
          </p:cNvSpPr>
          <p:nvPr>
            <p:ph type="ftr" sz="quarter" idx="3"/>
          </p:nvPr>
        </p:nvSpPr>
        <p:spPr/>
        <p:txBody>
          <a:bodyPr/>
          <a:lstStyle/>
          <a:p>
            <a:r>
              <a:rPr lang="en-US" dirty="0"/>
              <a:t>© 2021 QsrSoft, LLC. All rights reserved</a:t>
            </a:r>
          </a:p>
        </p:txBody>
      </p:sp>
    </p:spTree>
    <p:extLst>
      <p:ext uri="{BB962C8B-B14F-4D97-AF65-F5344CB8AC3E}">
        <p14:creationId xmlns:p14="http://schemas.microsoft.com/office/powerpoint/2010/main" val="1890629239"/>
      </p:ext>
    </p:extLst>
  </p:cSld>
  <p:clrMapOvr>
    <a:masterClrMapping/>
  </p:clrMapOvr>
  <p:transition>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100000">
              <a:srgbClr val="00FFFF"/>
            </a:gs>
          </a:gsLst>
          <a:lin ang="5400012"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FD0F4-D341-F24F-B8DF-23208A04E7DC}"/>
              </a:ext>
            </a:extLst>
          </p:cNvPr>
          <p:cNvSpPr>
            <a:spLocks noGrp="1"/>
          </p:cNvSpPr>
          <p:nvPr>
            <p:ph type="title"/>
          </p:nvPr>
        </p:nvSpPr>
        <p:spPr/>
        <p:txBody>
          <a:bodyPr/>
          <a:lstStyle/>
          <a:p>
            <a:r>
              <a:rPr lang="en-US" dirty="0"/>
              <a:t>FOB P&amp;L</a:t>
            </a:r>
          </a:p>
        </p:txBody>
      </p:sp>
      <p:sp>
        <p:nvSpPr>
          <p:cNvPr id="3" name="Text Placeholder 2">
            <a:extLst>
              <a:ext uri="{FF2B5EF4-FFF2-40B4-BE49-F238E27FC236}">
                <a16:creationId xmlns:a16="http://schemas.microsoft.com/office/drawing/2014/main" id="{C3B6E40E-B19F-9A44-AE83-BB3E809C0FB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D8C432-7A08-4A49-9D03-BF7373650CC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61</a:t>
            </a:fld>
            <a:endParaRPr lang="en" dirty="0"/>
          </a:p>
        </p:txBody>
      </p:sp>
      <p:sp>
        <p:nvSpPr>
          <p:cNvPr id="5" name="Footer Placeholder 4">
            <a:extLst>
              <a:ext uri="{FF2B5EF4-FFF2-40B4-BE49-F238E27FC236}">
                <a16:creationId xmlns:a16="http://schemas.microsoft.com/office/drawing/2014/main" id="{4D66AEC6-6386-CD46-BD0A-9F1E8ABE7E81}"/>
              </a:ext>
            </a:extLst>
          </p:cNvPr>
          <p:cNvSpPr>
            <a:spLocks noGrp="1"/>
          </p:cNvSpPr>
          <p:nvPr>
            <p:ph type="ftr" sz="quarter" idx="3"/>
          </p:nvPr>
        </p:nvSpPr>
        <p:spPr/>
        <p:txBody>
          <a:bodyPr/>
          <a:lstStyle/>
          <a:p>
            <a:r>
              <a:rPr lang="en-US" dirty="0"/>
              <a:t>© 2021 QsrSoft, LLC. All rights reserved</a:t>
            </a:r>
          </a:p>
        </p:txBody>
      </p:sp>
      <p:pic>
        <p:nvPicPr>
          <p:cNvPr id="8" name="Picture 7" descr="A screenshot of a cell phone&#10;&#10;Description automatically generated">
            <a:extLst>
              <a:ext uri="{FF2B5EF4-FFF2-40B4-BE49-F238E27FC236}">
                <a16:creationId xmlns:a16="http://schemas.microsoft.com/office/drawing/2014/main" id="{E4EC4789-0A56-F242-B3EC-865F05B915C6}"/>
              </a:ext>
            </a:extLst>
          </p:cNvPr>
          <p:cNvPicPr>
            <a:picLocks noChangeAspect="1"/>
          </p:cNvPicPr>
          <p:nvPr/>
        </p:nvPicPr>
        <p:blipFill>
          <a:blip r:embed="rId3"/>
          <a:stretch>
            <a:fillRect/>
          </a:stretch>
        </p:blipFill>
        <p:spPr>
          <a:xfrm>
            <a:off x="3837823" y="530688"/>
            <a:ext cx="4440157" cy="4338175"/>
          </a:xfrm>
          <a:prstGeom prst="rect">
            <a:avLst/>
          </a:prstGeom>
        </p:spPr>
      </p:pic>
    </p:spTree>
    <p:extLst>
      <p:ext uri="{BB962C8B-B14F-4D97-AF65-F5344CB8AC3E}">
        <p14:creationId xmlns:p14="http://schemas.microsoft.com/office/powerpoint/2010/main" val="2356167655"/>
      </p:ext>
    </p:extLst>
  </p:cSld>
  <p:clrMapOvr>
    <a:masterClrMapping/>
  </p:clrMapOvr>
  <p:transition>
    <p:fade thruBlk="1"/>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473BAEAF-FFD9-4241-9C18-A9A971622D6A}"/>
              </a:ext>
            </a:extLst>
          </p:cNvPr>
          <p:cNvSpPr>
            <a:spLocks noGrp="1" noChangeArrowheads="1"/>
          </p:cNvSpPr>
          <p:nvPr>
            <p:ph type="title"/>
          </p:nvPr>
        </p:nvSpPr>
        <p:spPr/>
        <p:txBody>
          <a:bodyPr/>
          <a:lstStyle/>
          <a:p>
            <a:r>
              <a:rPr lang="en-US" dirty="0"/>
              <a:t>On-the-Floor to impact food cost</a:t>
            </a:r>
            <a:endParaRPr lang="en-US" altLang="en-US" dirty="0"/>
          </a:p>
        </p:txBody>
      </p:sp>
      <p:sp>
        <p:nvSpPr>
          <p:cNvPr id="202755" name="Rectangle 3">
            <a:extLst>
              <a:ext uri="{FF2B5EF4-FFF2-40B4-BE49-F238E27FC236}">
                <a16:creationId xmlns:a16="http://schemas.microsoft.com/office/drawing/2014/main" id="{3ECF473C-FA07-BE46-A728-29C6539EE0D4}"/>
              </a:ext>
            </a:extLst>
          </p:cNvPr>
          <p:cNvSpPr>
            <a:spLocks noGrp="1" noChangeArrowheads="1"/>
          </p:cNvSpPr>
          <p:nvPr>
            <p:ph type="body" idx="1"/>
          </p:nvPr>
        </p:nvSpPr>
        <p:spPr/>
        <p:txBody>
          <a:bodyPr/>
          <a:lstStyle/>
          <a:p>
            <a:pPr marL="546100" lvl="1" indent="0">
              <a:buNone/>
            </a:pPr>
            <a:r>
              <a:rPr lang="en-US" altLang="en-US" sz="1500" dirty="0"/>
              <a:t>For each top FOB difference / Stat difference</a:t>
            </a:r>
          </a:p>
          <a:p>
            <a:pPr lvl="1">
              <a:buFont typeface="Wingdings" pitchFamily="2" charset="2"/>
              <a:buChar char="q"/>
            </a:pPr>
            <a:r>
              <a:rPr lang="en-US" altLang="en-US" sz="1500" dirty="0"/>
              <a:t>Raw Product handling</a:t>
            </a:r>
          </a:p>
          <a:p>
            <a:pPr lvl="1">
              <a:buFont typeface="Wingdings" pitchFamily="2" charset="2"/>
              <a:buChar char="q"/>
            </a:pPr>
            <a:r>
              <a:rPr lang="en-US" altLang="en-US" sz="1500" dirty="0"/>
              <a:t>Thaw / Cabinet Production Control</a:t>
            </a:r>
          </a:p>
          <a:p>
            <a:pPr lvl="1">
              <a:buFont typeface="Wingdings" pitchFamily="2" charset="2"/>
              <a:buChar char="q"/>
            </a:pPr>
            <a:r>
              <a:rPr lang="en-US" altLang="en-US" sz="1500" dirty="0"/>
              <a:t>Crew Food Assembly Procedures</a:t>
            </a:r>
          </a:p>
          <a:p>
            <a:pPr lvl="1">
              <a:buFont typeface="Wingdings" pitchFamily="2" charset="2"/>
              <a:buChar char="q"/>
            </a:pPr>
            <a:r>
              <a:rPr lang="en-US" altLang="en-US" sz="1500" dirty="0"/>
              <a:t>Crew Condiment Procedures</a:t>
            </a:r>
          </a:p>
          <a:p>
            <a:pPr lvl="1">
              <a:buFont typeface="Wingdings" pitchFamily="2" charset="2"/>
              <a:buChar char="q"/>
            </a:pPr>
            <a:r>
              <a:rPr lang="en-US" altLang="en-US" sz="1500" dirty="0"/>
              <a:t>Vegetable Oil maintenance</a:t>
            </a:r>
          </a:p>
          <a:p>
            <a:pPr lvl="1">
              <a:buFont typeface="Wingdings" pitchFamily="2" charset="2"/>
              <a:buChar char="q"/>
            </a:pPr>
            <a:r>
              <a:rPr lang="en-US" altLang="en-US" sz="1500" dirty="0"/>
              <a:t>Crew Register &amp; Cash Procedures</a:t>
            </a:r>
          </a:p>
          <a:p>
            <a:pPr lvl="1">
              <a:buFont typeface="Wingdings" pitchFamily="2" charset="2"/>
              <a:buChar char="q"/>
            </a:pPr>
            <a:r>
              <a:rPr lang="en-US" altLang="en-US" sz="1500" dirty="0"/>
              <a:t>Equipment Maintenance</a:t>
            </a:r>
          </a:p>
          <a:p>
            <a:pPr lvl="1">
              <a:buFont typeface="Wingdings" pitchFamily="2" charset="2"/>
              <a:buChar char="q"/>
            </a:pPr>
            <a:r>
              <a:rPr lang="en-US" altLang="en-US" sz="1500" dirty="0"/>
              <a:t>Communication &amp; Recognition</a:t>
            </a:r>
            <a:endParaRPr lang="en-US" altLang="en-US" dirty="0"/>
          </a:p>
        </p:txBody>
      </p:sp>
      <p:sp>
        <p:nvSpPr>
          <p:cNvPr id="2" name="Footer Placeholder 1">
            <a:extLst>
              <a:ext uri="{FF2B5EF4-FFF2-40B4-BE49-F238E27FC236}">
                <a16:creationId xmlns:a16="http://schemas.microsoft.com/office/drawing/2014/main" id="{A662D741-E64E-4144-AC18-7D7100ECCBBF}"/>
              </a:ext>
            </a:extLst>
          </p:cNvPr>
          <p:cNvSpPr>
            <a:spLocks noGrp="1"/>
          </p:cNvSpPr>
          <p:nvPr>
            <p:ph type="ftr" sz="quarter" idx="3"/>
          </p:nvPr>
        </p:nvSpPr>
        <p:spPr/>
        <p:txBody>
          <a:bodyPr/>
          <a:lstStyle/>
          <a:p>
            <a:r>
              <a:rPr lang="en-US" dirty="0"/>
              <a:t>© 2021 QsrSoft, LLC. All rights reserved</a:t>
            </a:r>
          </a:p>
        </p:txBody>
      </p:sp>
      <p:sp>
        <p:nvSpPr>
          <p:cNvPr id="3" name="Slide Number Placeholder 2">
            <a:extLst>
              <a:ext uri="{FF2B5EF4-FFF2-40B4-BE49-F238E27FC236}">
                <a16:creationId xmlns:a16="http://schemas.microsoft.com/office/drawing/2014/main" id="{15EFEB0A-E11A-4E11-B225-0BD9DB0CB45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62</a:t>
            </a:fld>
            <a:endParaRPr lang="en" dirty="0"/>
          </a:p>
        </p:txBody>
      </p:sp>
    </p:spTree>
    <p:extLst>
      <p:ext uri="{BB962C8B-B14F-4D97-AF65-F5344CB8AC3E}">
        <p14:creationId xmlns:p14="http://schemas.microsoft.com/office/powerpoint/2010/main" val="3524112250"/>
      </p:ext>
    </p:extLst>
  </p:cSld>
  <p:clrMapOvr>
    <a:masterClrMapping/>
  </p:clrMapOvr>
  <p:transition>
    <p:fade thruBlk="1"/>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473BAEAF-FFD9-4241-9C18-A9A971622D6A}"/>
              </a:ext>
            </a:extLst>
          </p:cNvPr>
          <p:cNvSpPr>
            <a:spLocks noGrp="1" noChangeArrowheads="1"/>
          </p:cNvSpPr>
          <p:nvPr>
            <p:ph type="title"/>
          </p:nvPr>
        </p:nvSpPr>
        <p:spPr/>
        <p:txBody>
          <a:bodyPr/>
          <a:lstStyle/>
          <a:p>
            <a:r>
              <a:rPr lang="en-US" altLang="en-US" dirty="0"/>
              <a:t>Example for Fries</a:t>
            </a:r>
          </a:p>
        </p:txBody>
      </p:sp>
      <p:sp>
        <p:nvSpPr>
          <p:cNvPr id="202755" name="Rectangle 3">
            <a:extLst>
              <a:ext uri="{FF2B5EF4-FFF2-40B4-BE49-F238E27FC236}">
                <a16:creationId xmlns:a16="http://schemas.microsoft.com/office/drawing/2014/main" id="{3ECF473C-FA07-BE46-A728-29C6539EE0D4}"/>
              </a:ext>
            </a:extLst>
          </p:cNvPr>
          <p:cNvSpPr>
            <a:spLocks noGrp="1" noChangeArrowheads="1"/>
          </p:cNvSpPr>
          <p:nvPr>
            <p:ph type="body" idx="1"/>
          </p:nvPr>
        </p:nvSpPr>
        <p:spPr>
          <a:xfrm>
            <a:off x="3523316" y="0"/>
            <a:ext cx="5620683" cy="5143451"/>
          </a:xfrm>
        </p:spPr>
        <p:txBody>
          <a:bodyPr/>
          <a:lstStyle/>
          <a:p>
            <a:pPr lvl="1">
              <a:buFont typeface="Wingdings" pitchFamily="2" charset="2"/>
              <a:buChar char="q"/>
            </a:pPr>
            <a:r>
              <a:rPr lang="en-US" altLang="en-US" sz="1000" dirty="0"/>
              <a:t>Raw Product handling</a:t>
            </a:r>
          </a:p>
          <a:p>
            <a:pPr lvl="2">
              <a:buFont typeface="Wingdings" pitchFamily="2" charset="2"/>
              <a:buChar char="q"/>
            </a:pPr>
            <a:r>
              <a:rPr lang="en-US" altLang="en-US" sz="1000" b="1" dirty="0">
                <a:latin typeface="Segoe Script" panose="030B0504020000000003" pitchFamily="66" charset="0"/>
              </a:rPr>
              <a:t>Handle gently</a:t>
            </a:r>
          </a:p>
          <a:p>
            <a:pPr lvl="2">
              <a:buFont typeface="Wingdings" pitchFamily="2" charset="2"/>
              <a:buChar char="q"/>
            </a:pPr>
            <a:r>
              <a:rPr lang="en-US" altLang="en-US" sz="1000" b="1" dirty="0">
                <a:latin typeface="Segoe Script" panose="030B0504020000000003" pitchFamily="66" charset="0"/>
              </a:rPr>
              <a:t>Rotate stock out</a:t>
            </a:r>
          </a:p>
          <a:p>
            <a:pPr lvl="2">
              <a:buFont typeface="Wingdings" pitchFamily="2" charset="2"/>
              <a:buChar char="q"/>
            </a:pPr>
            <a:r>
              <a:rPr lang="en-US" altLang="en-US" sz="1000" b="1" dirty="0">
                <a:latin typeface="Segoe Script" panose="030B0504020000000003" pitchFamily="66" charset="0"/>
              </a:rPr>
              <a:t>Don’t stack more than 6 high</a:t>
            </a:r>
          </a:p>
          <a:p>
            <a:pPr lvl="1">
              <a:buFont typeface="Wingdings" pitchFamily="2" charset="2"/>
              <a:buChar char="q"/>
            </a:pPr>
            <a:r>
              <a:rPr lang="en-US" altLang="en-US" sz="1000" dirty="0"/>
              <a:t>Thaw / Cabinet Production Control</a:t>
            </a:r>
          </a:p>
          <a:p>
            <a:pPr lvl="2">
              <a:buFont typeface="Wingdings" pitchFamily="2" charset="2"/>
              <a:buChar char="q"/>
            </a:pPr>
            <a:r>
              <a:rPr lang="en-US" altLang="en-US" sz="1000" b="1" dirty="0">
                <a:latin typeface="Segoe Script" panose="030B0504020000000003" pitchFamily="66" charset="0"/>
              </a:rPr>
              <a:t>70 bags used per day (12 cases)</a:t>
            </a:r>
          </a:p>
          <a:p>
            <a:pPr lvl="2">
              <a:buFont typeface="Wingdings" pitchFamily="2" charset="2"/>
              <a:buChar char="q"/>
            </a:pPr>
            <a:r>
              <a:rPr lang="en-US" altLang="en-US" sz="1000" b="1" dirty="0">
                <a:latin typeface="Segoe Script" panose="030B0504020000000003" pitchFamily="66" charset="0"/>
              </a:rPr>
              <a:t>Follow </a:t>
            </a:r>
            <a:r>
              <a:rPr lang="en-US" altLang="en-US" sz="1000" b="1" dirty="0" err="1">
                <a:latin typeface="Segoe Script" panose="030B0504020000000003" pitchFamily="66" charset="0"/>
              </a:rPr>
              <a:t>eProd</a:t>
            </a:r>
            <a:r>
              <a:rPr lang="en-US" altLang="en-US" sz="1000" b="1" dirty="0">
                <a:latin typeface="Segoe Script" panose="030B0504020000000003" pitchFamily="66" charset="0"/>
              </a:rPr>
              <a:t> Monitor</a:t>
            </a:r>
          </a:p>
          <a:p>
            <a:pPr lvl="1">
              <a:buFont typeface="Wingdings" pitchFamily="2" charset="2"/>
              <a:buChar char="q"/>
            </a:pPr>
            <a:r>
              <a:rPr lang="en-US" altLang="en-US" sz="1000" dirty="0"/>
              <a:t>Crew Food Assembly Procedures</a:t>
            </a:r>
          </a:p>
          <a:p>
            <a:pPr lvl="2">
              <a:buFont typeface="Wingdings" pitchFamily="2" charset="2"/>
              <a:buChar char="q"/>
            </a:pPr>
            <a:r>
              <a:rPr lang="en-US" altLang="en-US" sz="1000" b="1" dirty="0">
                <a:latin typeface="Segoe Script" panose="030B0504020000000003" pitchFamily="66" charset="0"/>
              </a:rPr>
              <a:t>Hold carton front &amp; back, don’t squeeze</a:t>
            </a:r>
          </a:p>
          <a:p>
            <a:pPr lvl="1">
              <a:buFont typeface="Wingdings" pitchFamily="2" charset="2"/>
              <a:buChar char="q"/>
            </a:pPr>
            <a:r>
              <a:rPr lang="en-US" altLang="en-US" sz="1000" dirty="0"/>
              <a:t>Crew Condiment Procedures</a:t>
            </a:r>
          </a:p>
          <a:p>
            <a:pPr lvl="2">
              <a:buFont typeface="Wingdings" pitchFamily="2" charset="2"/>
              <a:buChar char="q"/>
            </a:pPr>
            <a:r>
              <a:rPr lang="en-US" altLang="en-US" sz="1000" b="1" dirty="0">
                <a:latin typeface="Segoe Script" panose="030B0504020000000003" pitchFamily="66" charset="0"/>
              </a:rPr>
              <a:t>Ask customer “…how many catsup packets do you want…”</a:t>
            </a:r>
          </a:p>
          <a:p>
            <a:pPr lvl="1">
              <a:buFont typeface="Wingdings" pitchFamily="2" charset="2"/>
              <a:buChar char="q"/>
            </a:pPr>
            <a:r>
              <a:rPr lang="en-US" altLang="en-US" sz="1000" dirty="0"/>
              <a:t>Vegetable Oil maintenance</a:t>
            </a:r>
          </a:p>
          <a:p>
            <a:pPr lvl="2">
              <a:buFont typeface="Wingdings" pitchFamily="2" charset="2"/>
              <a:buChar char="q"/>
            </a:pPr>
            <a:r>
              <a:rPr lang="en-US" altLang="en-US" sz="1000" b="1" dirty="0">
                <a:latin typeface="Segoe Script" panose="030B0504020000000003" pitchFamily="66" charset="0"/>
              </a:rPr>
              <a:t>Skim vats hourly</a:t>
            </a:r>
          </a:p>
          <a:p>
            <a:pPr lvl="2">
              <a:buFont typeface="Wingdings" pitchFamily="2" charset="2"/>
              <a:buChar char="q"/>
            </a:pPr>
            <a:r>
              <a:rPr lang="en-US" altLang="en-US" sz="1000" b="1" dirty="0">
                <a:latin typeface="Segoe Script" panose="030B0504020000000003" pitchFamily="66" charset="0"/>
              </a:rPr>
              <a:t>Top off during startup</a:t>
            </a:r>
          </a:p>
          <a:p>
            <a:pPr lvl="1">
              <a:buFont typeface="Wingdings" pitchFamily="2" charset="2"/>
              <a:buChar char="q"/>
            </a:pPr>
            <a:r>
              <a:rPr lang="en-US" altLang="en-US" sz="1000" dirty="0"/>
              <a:t>Crew Register &amp; Cash Procedures</a:t>
            </a:r>
          </a:p>
          <a:p>
            <a:pPr lvl="1">
              <a:buFont typeface="Wingdings" pitchFamily="2" charset="2"/>
              <a:buChar char="q"/>
            </a:pPr>
            <a:r>
              <a:rPr lang="en-US" altLang="en-US" sz="1000" dirty="0"/>
              <a:t>Equipment Maintenance</a:t>
            </a:r>
          </a:p>
          <a:p>
            <a:pPr lvl="1">
              <a:buFont typeface="Wingdings" pitchFamily="2" charset="2"/>
              <a:buChar char="q"/>
            </a:pPr>
            <a:r>
              <a:rPr lang="en-US" altLang="en-US" sz="1000" dirty="0"/>
              <a:t>Communication &amp; Recognition</a:t>
            </a:r>
          </a:p>
        </p:txBody>
      </p:sp>
      <p:sp>
        <p:nvSpPr>
          <p:cNvPr id="2" name="Footer Placeholder 1">
            <a:extLst>
              <a:ext uri="{FF2B5EF4-FFF2-40B4-BE49-F238E27FC236}">
                <a16:creationId xmlns:a16="http://schemas.microsoft.com/office/drawing/2014/main" id="{A662D741-E64E-4144-AC18-7D7100ECCBBF}"/>
              </a:ext>
            </a:extLst>
          </p:cNvPr>
          <p:cNvSpPr>
            <a:spLocks noGrp="1"/>
          </p:cNvSpPr>
          <p:nvPr>
            <p:ph type="ftr" sz="quarter" idx="3"/>
          </p:nvPr>
        </p:nvSpPr>
        <p:spPr/>
        <p:txBody>
          <a:bodyPr/>
          <a:lstStyle/>
          <a:p>
            <a:r>
              <a:rPr lang="en-US" dirty="0"/>
              <a:t>© 2021 QsrSoft, LLC. All rights reserved</a:t>
            </a:r>
          </a:p>
        </p:txBody>
      </p:sp>
      <p:sp>
        <p:nvSpPr>
          <p:cNvPr id="3" name="Slide Number Placeholder 2">
            <a:extLst>
              <a:ext uri="{FF2B5EF4-FFF2-40B4-BE49-F238E27FC236}">
                <a16:creationId xmlns:a16="http://schemas.microsoft.com/office/drawing/2014/main" id="{15EFEB0A-E11A-4E11-B225-0BD9DB0CB45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63</a:t>
            </a:fld>
            <a:endParaRPr lang="en" dirty="0"/>
          </a:p>
        </p:txBody>
      </p:sp>
    </p:spTree>
    <p:extLst>
      <p:ext uri="{BB962C8B-B14F-4D97-AF65-F5344CB8AC3E}">
        <p14:creationId xmlns:p14="http://schemas.microsoft.com/office/powerpoint/2010/main" val="1934441331"/>
      </p:ext>
    </p:extLst>
  </p:cSld>
  <p:clrMapOvr>
    <a:masterClrMapping/>
  </p:clrMapOvr>
  <p:transition>
    <p:fade thruBlk="1"/>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4EAA1-54A4-41A4-466B-EB2AF770F280}"/>
              </a:ext>
            </a:extLst>
          </p:cNvPr>
          <p:cNvSpPr>
            <a:spLocks noGrp="1"/>
          </p:cNvSpPr>
          <p:nvPr>
            <p:ph type="title"/>
          </p:nvPr>
        </p:nvSpPr>
        <p:spPr>
          <a:xfrm>
            <a:off x="276625" y="911700"/>
            <a:ext cx="2781620" cy="3327600"/>
          </a:xfrm>
        </p:spPr>
        <p:txBody>
          <a:bodyPr/>
          <a:lstStyle/>
          <a:p>
            <a:pPr algn="ctr"/>
            <a:r>
              <a:rPr lang="en-US" sz="2000" dirty="0"/>
              <a:t>Owner Operator / Supervisor responsibilities</a:t>
            </a:r>
          </a:p>
        </p:txBody>
      </p:sp>
      <p:sp>
        <p:nvSpPr>
          <p:cNvPr id="3" name="Content Placeholder 2">
            <a:extLst>
              <a:ext uri="{FF2B5EF4-FFF2-40B4-BE49-F238E27FC236}">
                <a16:creationId xmlns:a16="http://schemas.microsoft.com/office/drawing/2014/main" id="{CF4899CF-7D20-FA3B-D1CA-DE0783DA1DE4}"/>
              </a:ext>
            </a:extLst>
          </p:cNvPr>
          <p:cNvSpPr>
            <a:spLocks noGrp="1"/>
          </p:cNvSpPr>
          <p:nvPr>
            <p:ph type="body" idx="1"/>
          </p:nvPr>
        </p:nvSpPr>
        <p:spPr/>
        <p:txBody>
          <a:bodyPr>
            <a:normAutofit fontScale="55000" lnSpcReduction="20000"/>
          </a:bodyPr>
          <a:lstStyle/>
          <a:p>
            <a:pPr marL="385763" indent="-385763">
              <a:buFont typeface="+mj-lt"/>
              <a:buAutoNum type="arabicPeriod"/>
            </a:pPr>
            <a:r>
              <a:rPr lang="en-US" dirty="0"/>
              <a:t>Determine Food Cost targets / projections</a:t>
            </a:r>
          </a:p>
          <a:p>
            <a:pPr lvl="1"/>
            <a:r>
              <a:rPr lang="en-US" dirty="0"/>
              <a:t>Communicated and set after the 20</a:t>
            </a:r>
            <a:r>
              <a:rPr lang="en-US" baseline="30000" dirty="0"/>
              <a:t>th</a:t>
            </a:r>
            <a:r>
              <a:rPr lang="en-US" dirty="0"/>
              <a:t> for the next month</a:t>
            </a:r>
          </a:p>
          <a:p>
            <a:pPr marL="385763" indent="-385763">
              <a:buFont typeface="+mj-lt"/>
              <a:buAutoNum type="arabicPeriod"/>
            </a:pPr>
            <a:r>
              <a:rPr lang="en-US" dirty="0"/>
              <a:t>Determine Daily / Weekly lists to inventory</a:t>
            </a:r>
          </a:p>
          <a:p>
            <a:pPr lvl="1"/>
            <a:r>
              <a:rPr lang="en-US" dirty="0"/>
              <a:t>Daily 5 items, Weekly Refrigerator &amp; Freezer (~60)</a:t>
            </a:r>
          </a:p>
          <a:p>
            <a:pPr lvl="1"/>
            <a:r>
              <a:rPr lang="en-US" dirty="0"/>
              <a:t>Update Daily list as items improve</a:t>
            </a:r>
          </a:p>
          <a:p>
            <a:pPr marL="385763" indent="-385763">
              <a:buFont typeface="+mj-lt"/>
              <a:buAutoNum type="arabicPeriod"/>
            </a:pPr>
            <a:r>
              <a:rPr lang="en-US" dirty="0"/>
              <a:t>Follow-up on action plans</a:t>
            </a:r>
          </a:p>
          <a:p>
            <a:pPr lvl="1"/>
            <a:r>
              <a:rPr lang="en-US" dirty="0"/>
              <a:t>Every crew person should know</a:t>
            </a:r>
          </a:p>
          <a:p>
            <a:pPr marL="385763" indent="-385763">
              <a:buFont typeface="+mj-lt"/>
              <a:buAutoNum type="arabicPeriod"/>
            </a:pPr>
            <a:r>
              <a:rPr lang="en-US" dirty="0"/>
              <a:t>Follow-up on “errors” in inventory or waste</a:t>
            </a:r>
          </a:p>
          <a:p>
            <a:pPr lvl="1"/>
            <a:r>
              <a:rPr lang="en-US" dirty="0"/>
              <a:t>Prevent counting issues before they become major</a:t>
            </a:r>
          </a:p>
          <a:p>
            <a:pPr marL="385763" indent="-385763">
              <a:buFont typeface="+mj-lt"/>
              <a:buAutoNum type="arabicPeriod"/>
            </a:pPr>
            <a:r>
              <a:rPr lang="en-US" dirty="0"/>
              <a:t>Follow-up on EOM process and goals</a:t>
            </a:r>
          </a:p>
        </p:txBody>
      </p:sp>
    </p:spTree>
    <p:extLst>
      <p:ext uri="{BB962C8B-B14F-4D97-AF65-F5344CB8AC3E}">
        <p14:creationId xmlns:p14="http://schemas.microsoft.com/office/powerpoint/2010/main" val="3304533157"/>
      </p:ext>
    </p:extLst>
  </p:cSld>
  <p:clrMapOvr>
    <a:masterClrMapping/>
  </p:clrMapOvr>
  <p:transition>
    <p:fade thruBlk="1"/>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6F2C5-CF9F-F142-B805-BB2A3ECCFE40}"/>
              </a:ext>
            </a:extLst>
          </p:cNvPr>
          <p:cNvSpPr>
            <a:spLocks noGrp="1"/>
          </p:cNvSpPr>
          <p:nvPr>
            <p:ph type="ctrTitle"/>
          </p:nvPr>
        </p:nvSpPr>
        <p:spPr>
          <a:xfrm>
            <a:off x="731520" y="1223200"/>
            <a:ext cx="7749064" cy="2697000"/>
          </a:xfrm>
        </p:spPr>
        <p:txBody>
          <a:bodyPr/>
          <a:lstStyle/>
          <a:p>
            <a:r>
              <a:rPr lang="en-US" dirty="0"/>
              <a:t>Questions?</a:t>
            </a:r>
            <a:br>
              <a:rPr lang="en-US" dirty="0"/>
            </a:br>
            <a:br>
              <a:rPr lang="en-US" dirty="0"/>
            </a:br>
            <a:r>
              <a:rPr lang="en-US" dirty="0"/>
              <a:t>Thank you</a:t>
            </a:r>
            <a:br>
              <a:rPr lang="en-US" dirty="0"/>
            </a:br>
            <a:r>
              <a:rPr lang="en-US" sz="2800" dirty="0">
                <a:hlinkClick r:id="rId3"/>
              </a:rPr>
              <a:t>michael.lewis@qsrsoft.com</a:t>
            </a:r>
            <a:br>
              <a:rPr lang="en-US" sz="2800" dirty="0"/>
            </a:br>
            <a:r>
              <a:rPr lang="en-US" sz="2800" dirty="0"/>
              <a:t>630-320-0953 (text)</a:t>
            </a:r>
            <a:br>
              <a:rPr lang="en-US" dirty="0"/>
            </a:br>
            <a:endParaRPr lang="en-US" dirty="0"/>
          </a:p>
        </p:txBody>
      </p:sp>
      <p:sp>
        <p:nvSpPr>
          <p:cNvPr id="3" name="Slide Number Placeholder 2">
            <a:extLst>
              <a:ext uri="{FF2B5EF4-FFF2-40B4-BE49-F238E27FC236}">
                <a16:creationId xmlns:a16="http://schemas.microsoft.com/office/drawing/2014/main" id="{34E24966-281B-1C46-87BE-CBF60F7F244F}"/>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65</a:t>
            </a:fld>
            <a:endParaRPr lang="en" dirty="0"/>
          </a:p>
        </p:txBody>
      </p:sp>
      <p:sp>
        <p:nvSpPr>
          <p:cNvPr id="4" name="Footer Placeholder 3">
            <a:extLst>
              <a:ext uri="{FF2B5EF4-FFF2-40B4-BE49-F238E27FC236}">
                <a16:creationId xmlns:a16="http://schemas.microsoft.com/office/drawing/2014/main" id="{D8B1851F-A786-2244-A921-36E71479616A}"/>
              </a:ext>
            </a:extLst>
          </p:cNvPr>
          <p:cNvSpPr>
            <a:spLocks noGrp="1"/>
          </p:cNvSpPr>
          <p:nvPr>
            <p:ph type="ftr" sz="quarter" idx="3"/>
          </p:nvPr>
        </p:nvSpPr>
        <p:spPr/>
        <p:txBody>
          <a:bodyPr/>
          <a:lstStyle/>
          <a:p>
            <a:r>
              <a:rPr lang="en-US" dirty="0"/>
              <a:t>© 2021 QsrSoft, LLC. All rights reserved</a:t>
            </a:r>
          </a:p>
        </p:txBody>
      </p:sp>
    </p:spTree>
    <p:extLst>
      <p:ext uri="{BB962C8B-B14F-4D97-AF65-F5344CB8AC3E}">
        <p14:creationId xmlns:p14="http://schemas.microsoft.com/office/powerpoint/2010/main" val="1636361177"/>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F1307-4A51-C046-B483-41417044E43E}"/>
              </a:ext>
            </a:extLst>
          </p:cNvPr>
          <p:cNvSpPr>
            <a:spLocks noGrp="1"/>
          </p:cNvSpPr>
          <p:nvPr>
            <p:ph type="title"/>
          </p:nvPr>
        </p:nvSpPr>
        <p:spPr/>
        <p:txBody>
          <a:bodyPr/>
          <a:lstStyle/>
          <a:p>
            <a:r>
              <a:rPr lang="en-US" dirty="0"/>
              <a:t>Transition Kit or TKIT</a:t>
            </a:r>
          </a:p>
        </p:txBody>
      </p:sp>
      <p:sp>
        <p:nvSpPr>
          <p:cNvPr id="4" name="Text Placeholder 3">
            <a:extLst>
              <a:ext uri="{FF2B5EF4-FFF2-40B4-BE49-F238E27FC236}">
                <a16:creationId xmlns:a16="http://schemas.microsoft.com/office/drawing/2014/main" id="{88900A88-09D8-8D4F-969E-A0AEFF37273E}"/>
              </a:ext>
            </a:extLst>
          </p:cNvPr>
          <p:cNvSpPr>
            <a:spLocks noGrp="1"/>
          </p:cNvSpPr>
          <p:nvPr>
            <p:ph type="body" idx="1"/>
          </p:nvPr>
        </p:nvSpPr>
        <p:spPr/>
        <p:txBody>
          <a:bodyPr/>
          <a:lstStyle/>
          <a:p>
            <a:r>
              <a:rPr lang="en-US" sz="2400" dirty="0">
                <a:latin typeface="Open Sans" panose="020B0606030504020204" pitchFamily="34" charset="0"/>
                <a:ea typeface="Open Sans" panose="020B0606030504020204" pitchFamily="34" charset="0"/>
                <a:cs typeface="Open Sans" panose="020B0606030504020204" pitchFamily="34" charset="0"/>
              </a:rPr>
              <a:t>https://mcdtkit.com</a:t>
            </a:r>
          </a:p>
        </p:txBody>
      </p:sp>
      <p:sp>
        <p:nvSpPr>
          <p:cNvPr id="3" name="Slide Number Placeholder 2">
            <a:extLst>
              <a:ext uri="{FF2B5EF4-FFF2-40B4-BE49-F238E27FC236}">
                <a16:creationId xmlns:a16="http://schemas.microsoft.com/office/drawing/2014/main" id="{19F02A05-D1DB-4EAC-A419-73B0CF56DE3C}"/>
              </a:ext>
            </a:extLst>
          </p:cNvPr>
          <p:cNvSpPr>
            <a:spLocks noGrp="1"/>
          </p:cNvSpPr>
          <p:nvPr>
            <p:ph type="sldNum" idx="12"/>
          </p:nvPr>
        </p:nvSpPr>
        <p:spPr/>
        <p:txBody>
          <a:bodyPr/>
          <a:lstStyle/>
          <a:p>
            <a:fld id="{66A3B0BC-44CC-40C3-9707-3BF8D418D61B}" type="slidenum">
              <a:rPr lang="en-US" smtClean="0"/>
              <a:t>7</a:t>
            </a:fld>
            <a:endParaRPr lang="en-US" dirty="0"/>
          </a:p>
        </p:txBody>
      </p:sp>
    </p:spTree>
    <p:extLst>
      <p:ext uri="{BB962C8B-B14F-4D97-AF65-F5344CB8AC3E}">
        <p14:creationId xmlns:p14="http://schemas.microsoft.com/office/powerpoint/2010/main" val="2252732910"/>
      </p:ext>
    </p:extLst>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841B6A1-0B05-264D-939E-E32025FF7F4A}"/>
              </a:ext>
            </a:extLst>
          </p:cNvPr>
          <p:cNvSpPr>
            <a:spLocks noGrp="1"/>
          </p:cNvSpPr>
          <p:nvPr>
            <p:ph type="title"/>
          </p:nvPr>
        </p:nvSpPr>
        <p:spPr/>
        <p:txBody>
          <a:bodyPr/>
          <a:lstStyle/>
          <a:p>
            <a:r>
              <a:rPr lang="en-US" dirty="0"/>
              <a:t>QsrSoft Academy</a:t>
            </a:r>
          </a:p>
        </p:txBody>
      </p:sp>
      <p:sp>
        <p:nvSpPr>
          <p:cNvPr id="19" name="Text Placeholder 18">
            <a:extLst>
              <a:ext uri="{FF2B5EF4-FFF2-40B4-BE49-F238E27FC236}">
                <a16:creationId xmlns:a16="http://schemas.microsoft.com/office/drawing/2014/main" id="{73D08038-3E64-4237-91F0-7D009F1AC60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86987C-9AAF-B743-BC2C-E84758535C4C}"/>
              </a:ext>
            </a:extLst>
          </p:cNvPr>
          <p:cNvSpPr>
            <a:spLocks noGrp="1"/>
          </p:cNvSpPr>
          <p:nvPr>
            <p:ph type="sldNum" idx="12"/>
          </p:nvPr>
        </p:nvSpPr>
        <p:spPr/>
        <p:txBody>
          <a:bodyPr/>
          <a:lstStyle/>
          <a:p>
            <a:fld id="{66A3B0BC-44CC-40C3-9707-3BF8D418D61B}" type="slidenum">
              <a:rPr lang="en-US" smtClean="0"/>
              <a:pPr/>
              <a:t>8</a:t>
            </a:fld>
            <a:endParaRPr lang="en-US" dirty="0"/>
          </a:p>
        </p:txBody>
      </p:sp>
      <p:sp>
        <p:nvSpPr>
          <p:cNvPr id="20" name="Footer Placeholder 19">
            <a:extLst>
              <a:ext uri="{FF2B5EF4-FFF2-40B4-BE49-F238E27FC236}">
                <a16:creationId xmlns:a16="http://schemas.microsoft.com/office/drawing/2014/main" id="{FFE298C4-3E5B-4D98-8E03-37B1D773BC20}"/>
              </a:ext>
            </a:extLst>
          </p:cNvPr>
          <p:cNvSpPr>
            <a:spLocks noGrp="1"/>
          </p:cNvSpPr>
          <p:nvPr>
            <p:ph type="ftr" sz="quarter" idx="3"/>
          </p:nvPr>
        </p:nvSpPr>
        <p:spPr/>
        <p:txBody>
          <a:bodyPr/>
          <a:lstStyle/>
          <a:p>
            <a:r>
              <a:rPr lang="en-US" dirty="0"/>
              <a:t>© 2021 QsrSoft, LLC. All rights reserved</a:t>
            </a:r>
          </a:p>
        </p:txBody>
      </p:sp>
      <p:pic>
        <p:nvPicPr>
          <p:cNvPr id="3" name="Picture 2">
            <a:extLst>
              <a:ext uri="{FF2B5EF4-FFF2-40B4-BE49-F238E27FC236}">
                <a16:creationId xmlns:a16="http://schemas.microsoft.com/office/drawing/2014/main" id="{6EF31039-6B4B-888B-2A85-BAA7DC86F545}"/>
              </a:ext>
            </a:extLst>
          </p:cNvPr>
          <p:cNvPicPr>
            <a:picLocks noChangeAspect="1"/>
          </p:cNvPicPr>
          <p:nvPr/>
        </p:nvPicPr>
        <p:blipFill>
          <a:blip r:embed="rId3"/>
          <a:stretch>
            <a:fillRect/>
          </a:stretch>
        </p:blipFill>
        <p:spPr>
          <a:xfrm>
            <a:off x="2614546" y="683405"/>
            <a:ext cx="5986506" cy="3776690"/>
          </a:xfrm>
          <a:prstGeom prst="rect">
            <a:avLst/>
          </a:prstGeom>
        </p:spPr>
      </p:pic>
      <p:sp>
        <p:nvSpPr>
          <p:cNvPr id="11" name="Down Arrow 10">
            <a:extLst>
              <a:ext uri="{FF2B5EF4-FFF2-40B4-BE49-F238E27FC236}">
                <a16:creationId xmlns:a16="http://schemas.microsoft.com/office/drawing/2014/main" id="{E931898E-D7EE-1445-8EA6-6C76996BA207}"/>
              </a:ext>
            </a:extLst>
          </p:cNvPr>
          <p:cNvSpPr/>
          <p:nvPr/>
        </p:nvSpPr>
        <p:spPr>
          <a:xfrm>
            <a:off x="7376965" y="144291"/>
            <a:ext cx="1772728" cy="12001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1"/>
                </a:solidFill>
              </a:rPr>
              <a:t>Click Need Help</a:t>
            </a:r>
          </a:p>
        </p:txBody>
      </p:sp>
    </p:spTree>
    <p:extLst>
      <p:ext uri="{BB962C8B-B14F-4D97-AF65-F5344CB8AC3E}">
        <p14:creationId xmlns:p14="http://schemas.microsoft.com/office/powerpoint/2010/main" val="2721148877"/>
      </p:ext>
    </p:extLst>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841B6A1-0B05-264D-939E-E32025FF7F4A}"/>
              </a:ext>
            </a:extLst>
          </p:cNvPr>
          <p:cNvSpPr>
            <a:spLocks noGrp="1"/>
          </p:cNvSpPr>
          <p:nvPr>
            <p:ph type="title"/>
          </p:nvPr>
        </p:nvSpPr>
        <p:spPr/>
        <p:txBody>
          <a:bodyPr>
            <a:normAutofit/>
          </a:bodyPr>
          <a:lstStyle/>
          <a:p>
            <a:r>
              <a:rPr lang="en-US" dirty="0">
                <a:solidFill>
                  <a:schemeClr val="bg1"/>
                </a:solidFill>
              </a:rPr>
              <a:t>QsrSoft Academy</a:t>
            </a:r>
          </a:p>
        </p:txBody>
      </p:sp>
      <p:sp>
        <p:nvSpPr>
          <p:cNvPr id="2" name="Text Placeholder 1">
            <a:extLst>
              <a:ext uri="{FF2B5EF4-FFF2-40B4-BE49-F238E27FC236}">
                <a16:creationId xmlns:a16="http://schemas.microsoft.com/office/drawing/2014/main" id="{AE8FB497-AF53-0C44-8DCC-AC7E3DBA7B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86987C-9AAF-B743-BC2C-E84758535C4C}"/>
              </a:ext>
            </a:extLst>
          </p:cNvPr>
          <p:cNvSpPr>
            <a:spLocks noGrp="1"/>
          </p:cNvSpPr>
          <p:nvPr>
            <p:ph type="sldNum" idx="12"/>
          </p:nvPr>
        </p:nvSpPr>
        <p:spPr/>
        <p:txBody>
          <a:bodyPr/>
          <a:lstStyle/>
          <a:p>
            <a:fld id="{66A3B0BC-44CC-40C3-9707-3BF8D418D61B}" type="slidenum">
              <a:rPr lang="en-US" smtClean="0"/>
              <a:t>9</a:t>
            </a:fld>
            <a:endParaRPr lang="en-US" dirty="0"/>
          </a:p>
        </p:txBody>
      </p:sp>
      <p:pic>
        <p:nvPicPr>
          <p:cNvPr id="3" name="Picture 2">
            <a:extLst>
              <a:ext uri="{FF2B5EF4-FFF2-40B4-BE49-F238E27FC236}">
                <a16:creationId xmlns:a16="http://schemas.microsoft.com/office/drawing/2014/main" id="{DB28B89C-1069-8146-87B8-3A30B1D390FF}"/>
              </a:ext>
            </a:extLst>
          </p:cNvPr>
          <p:cNvPicPr>
            <a:picLocks noChangeAspect="1"/>
          </p:cNvPicPr>
          <p:nvPr/>
        </p:nvPicPr>
        <p:blipFill>
          <a:blip r:embed="rId3"/>
          <a:stretch>
            <a:fillRect/>
          </a:stretch>
        </p:blipFill>
        <p:spPr>
          <a:xfrm>
            <a:off x="3102428" y="501650"/>
            <a:ext cx="5029200" cy="4140200"/>
          </a:xfrm>
          <a:prstGeom prst="rect">
            <a:avLst/>
          </a:prstGeom>
        </p:spPr>
      </p:pic>
      <p:sp>
        <p:nvSpPr>
          <p:cNvPr id="11" name="Down Arrow 10">
            <a:extLst>
              <a:ext uri="{FF2B5EF4-FFF2-40B4-BE49-F238E27FC236}">
                <a16:creationId xmlns:a16="http://schemas.microsoft.com/office/drawing/2014/main" id="{E931898E-D7EE-1445-8EA6-6C76996BA207}"/>
              </a:ext>
            </a:extLst>
          </p:cNvPr>
          <p:cNvSpPr/>
          <p:nvPr/>
        </p:nvSpPr>
        <p:spPr>
          <a:xfrm>
            <a:off x="6812995" y="2173175"/>
            <a:ext cx="1772728" cy="12001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Scroll Down or CC for Spanish</a:t>
            </a:r>
          </a:p>
        </p:txBody>
      </p:sp>
      <p:sp>
        <p:nvSpPr>
          <p:cNvPr id="5" name="Footer Placeholder 4">
            <a:extLst>
              <a:ext uri="{FF2B5EF4-FFF2-40B4-BE49-F238E27FC236}">
                <a16:creationId xmlns:a16="http://schemas.microsoft.com/office/drawing/2014/main" id="{C57DADD7-8E90-44A0-9873-B189D347F8E3}"/>
              </a:ext>
            </a:extLst>
          </p:cNvPr>
          <p:cNvSpPr>
            <a:spLocks noGrp="1"/>
          </p:cNvSpPr>
          <p:nvPr>
            <p:ph type="ftr" sz="quarter" idx="3"/>
          </p:nvPr>
        </p:nvSpPr>
        <p:spPr/>
        <p:txBody>
          <a:bodyPr/>
          <a:lstStyle/>
          <a:p>
            <a:r>
              <a:rPr lang="en-US" dirty="0"/>
              <a:t>© 2021 QsrSoft, LLC. All rights reserved</a:t>
            </a:r>
          </a:p>
        </p:txBody>
      </p:sp>
      <p:pic>
        <p:nvPicPr>
          <p:cNvPr id="8" name="Picture 7">
            <a:extLst>
              <a:ext uri="{FF2B5EF4-FFF2-40B4-BE49-F238E27FC236}">
                <a16:creationId xmlns:a16="http://schemas.microsoft.com/office/drawing/2014/main" id="{2DDD0D47-EE09-3300-B3C7-0CCEC76DF3D2}"/>
              </a:ext>
            </a:extLst>
          </p:cNvPr>
          <p:cNvPicPr>
            <a:picLocks noChangeAspect="1"/>
          </p:cNvPicPr>
          <p:nvPr/>
        </p:nvPicPr>
        <p:blipFill>
          <a:blip r:embed="rId4"/>
          <a:stretch>
            <a:fillRect/>
          </a:stretch>
        </p:blipFill>
        <p:spPr>
          <a:xfrm>
            <a:off x="7267090" y="4171611"/>
            <a:ext cx="864538" cy="470239"/>
          </a:xfrm>
          <a:prstGeom prst="rect">
            <a:avLst/>
          </a:prstGeom>
        </p:spPr>
      </p:pic>
      <p:sp>
        <p:nvSpPr>
          <p:cNvPr id="9" name="Down Arrow 10">
            <a:extLst>
              <a:ext uri="{FF2B5EF4-FFF2-40B4-BE49-F238E27FC236}">
                <a16:creationId xmlns:a16="http://schemas.microsoft.com/office/drawing/2014/main" id="{098D5E68-58FC-2F27-1DB0-5FB1D6723303}"/>
              </a:ext>
            </a:extLst>
          </p:cNvPr>
          <p:cNvSpPr/>
          <p:nvPr/>
        </p:nvSpPr>
        <p:spPr>
          <a:xfrm rot="2541888">
            <a:off x="7745935" y="3455323"/>
            <a:ext cx="1332621" cy="9861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CHAT</a:t>
            </a:r>
          </a:p>
          <a:p>
            <a:pPr algn="ctr"/>
            <a:r>
              <a:rPr lang="en-US" sz="1050" dirty="0"/>
              <a:t>7am-7pm</a:t>
            </a:r>
          </a:p>
        </p:txBody>
      </p:sp>
    </p:spTree>
    <p:extLst>
      <p:ext uri="{BB962C8B-B14F-4D97-AF65-F5344CB8AC3E}">
        <p14:creationId xmlns:p14="http://schemas.microsoft.com/office/powerpoint/2010/main" val="2268620647"/>
      </p:ext>
    </p:extLst>
  </p:cSld>
  <p:clrMapOvr>
    <a:masterClrMapping/>
  </p:clrMapOvr>
  <p:transition>
    <p:fade thruBlk="1"/>
  </p:transition>
</p:sld>
</file>

<file path=ppt/theme/theme1.xml><?xml version="1.0" encoding="utf-8"?>
<a:theme xmlns:a="http://schemas.openxmlformats.org/drawingml/2006/main" name="Julie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12169</TotalTime>
  <Words>8608</Words>
  <Application>Microsoft Office PowerPoint</Application>
  <PresentationFormat>On-screen Show (16:9)</PresentationFormat>
  <Paragraphs>656</Paragraphs>
  <Slides>65</Slides>
  <Notes>54</Notes>
  <HiddenSlides>5</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65</vt:i4>
      </vt:variant>
    </vt:vector>
  </HeadingPairs>
  <TitlesOfParts>
    <vt:vector size="75" baseType="lpstr">
      <vt:lpstr>Arial</vt:lpstr>
      <vt:lpstr>Calibri</vt:lpstr>
      <vt:lpstr>Helvetica Neue</vt:lpstr>
      <vt:lpstr>Helvetica Neue Light</vt:lpstr>
      <vt:lpstr>Montserrat ExtraBold</vt:lpstr>
      <vt:lpstr>Montserrat Light</vt:lpstr>
      <vt:lpstr>Open Sans</vt:lpstr>
      <vt:lpstr>Segoe Script</vt:lpstr>
      <vt:lpstr>Wingdings</vt:lpstr>
      <vt:lpstr>Juliet template</vt:lpstr>
      <vt:lpstr>WiFi: IHG free Choose Access Code Password: clubs  To follow along, login on a  separate PC or tablet  https://prod.ebos.qsrsoft.com </vt:lpstr>
      <vt:lpstr>QsrSoft Inventory  Routines Best Practices Accountability</vt:lpstr>
      <vt:lpstr>Welcome &amp; Agenda</vt:lpstr>
      <vt:lpstr>Pop Quiz!</vt:lpstr>
      <vt:lpstr>PowerPoint Presentation</vt:lpstr>
      <vt:lpstr>Questions?</vt:lpstr>
      <vt:lpstr>Transition Kit or TKIT</vt:lpstr>
      <vt:lpstr>QsrSoft Academy</vt:lpstr>
      <vt:lpstr>QsrSoft Academy</vt:lpstr>
      <vt:lpstr>Questions?</vt:lpstr>
      <vt:lpstr>What is the biggest challenge?</vt:lpstr>
      <vt:lpstr>PowerPoint Presentation</vt:lpstr>
      <vt:lpstr>PowerPoint Presentation</vt:lpstr>
      <vt:lpstr>PowerPoint Presentation</vt:lpstr>
      <vt:lpstr>PowerPoint Presentation</vt:lpstr>
      <vt:lpstr>“Food Cost was good Yesterday”</vt:lpstr>
      <vt:lpstr>Questions?</vt:lpstr>
      <vt:lpstr>Raw &amp; Competed Waste</vt:lpstr>
      <vt:lpstr>Do daily &amp; shift waste entries exist?</vt:lpstr>
      <vt:lpstr>On-the-Floor</vt:lpstr>
      <vt:lpstr>Questions?</vt:lpstr>
      <vt:lpstr>Transfers</vt:lpstr>
      <vt:lpstr>Do transfers match actual?</vt:lpstr>
      <vt:lpstr>Is there a common item / pattern?</vt:lpstr>
      <vt:lpstr>On-the-Floor</vt:lpstr>
      <vt:lpstr>Questions?</vt:lpstr>
      <vt:lpstr>Purchases</vt:lpstr>
      <vt:lpstr>Do purchases match actual?</vt:lpstr>
      <vt:lpstr>Adjustment waiting for credit?</vt:lpstr>
      <vt:lpstr>Does ledger show credits?</vt:lpstr>
      <vt:lpstr>On-the-Floor</vt:lpstr>
      <vt:lpstr>Questions?</vt:lpstr>
      <vt:lpstr>Maintenance (Part 1)</vt:lpstr>
      <vt:lpstr>How do I check for the “right” inventory?</vt:lpstr>
      <vt:lpstr>How do I check for “missed” inventory?</vt:lpstr>
      <vt:lpstr>New and Obsolete</vt:lpstr>
      <vt:lpstr>Inventory Summary</vt:lpstr>
      <vt:lpstr>Maintenance (Part 2)</vt:lpstr>
      <vt:lpstr>How do I remove items from my lists?</vt:lpstr>
      <vt:lpstr>Inventory Analysis Report</vt:lpstr>
      <vt:lpstr>Questions?</vt:lpstr>
      <vt:lpstr>Physical Inventory</vt:lpstr>
      <vt:lpstr>How do I count in “small batches”?</vt:lpstr>
      <vt:lpstr>QsrSoft Mobile Inventory App</vt:lpstr>
      <vt:lpstr>Small batch inventory</vt:lpstr>
      <vt:lpstr>PowerPoint Presentation</vt:lpstr>
      <vt:lpstr>Questions?</vt:lpstr>
      <vt:lpstr>Variance  Stat</vt:lpstr>
      <vt:lpstr>Do I have accurate reporting?</vt:lpstr>
      <vt:lpstr>Detailed day-by-day item follow-up</vt:lpstr>
      <vt:lpstr>On-the-Floor</vt:lpstr>
      <vt:lpstr>Questions?</vt:lpstr>
      <vt:lpstr>EOM</vt:lpstr>
      <vt:lpstr>Questions?</vt:lpstr>
      <vt:lpstr>Food Over Base</vt:lpstr>
      <vt:lpstr>FOB Contributors</vt:lpstr>
      <vt:lpstr>Condiments</vt:lpstr>
      <vt:lpstr>How do I recognize high condiment usage?</vt:lpstr>
      <vt:lpstr>Incorrect inventory shown over time.</vt:lpstr>
      <vt:lpstr>Questions?</vt:lpstr>
      <vt:lpstr>FOB P&amp;L</vt:lpstr>
      <vt:lpstr>On-the-Floor to impact food cost</vt:lpstr>
      <vt:lpstr>Example for Fries</vt:lpstr>
      <vt:lpstr>Owner Operator / Supervisor responsibilities</vt:lpstr>
      <vt:lpstr>Questions?  Thank you michael.lewis@qsrsoft.com 630-320-0953 (text)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Michael Lewis</dc:creator>
  <cp:lastModifiedBy>Michael Lewis</cp:lastModifiedBy>
  <cp:revision>210</cp:revision>
  <dcterms:modified xsi:type="dcterms:W3CDTF">2024-06-25T16:17:22Z</dcterms:modified>
</cp:coreProperties>
</file>